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354" r:id="rId4"/>
    <p:sldId id="355" r:id="rId5"/>
    <p:sldId id="277" r:id="rId6"/>
    <p:sldId id="278" r:id="rId8"/>
    <p:sldId id="279" r:id="rId9"/>
    <p:sldId id="280" r:id="rId10"/>
    <p:sldId id="281" r:id="rId11"/>
    <p:sldId id="282" r:id="rId12"/>
    <p:sldId id="283" r:id="rId13"/>
    <p:sldId id="356" r:id="rId14"/>
    <p:sldId id="284" r:id="rId15"/>
    <p:sldId id="292" r:id="rId16"/>
    <p:sldId id="293" r:id="rId17"/>
    <p:sldId id="294" r:id="rId18"/>
    <p:sldId id="295" r:id="rId19"/>
    <p:sldId id="326" r:id="rId20"/>
    <p:sldId id="327" r:id="rId21"/>
    <p:sldId id="323" r:id="rId22"/>
    <p:sldId id="324" r:id="rId23"/>
    <p:sldId id="325" r:id="rId24"/>
    <p:sldId id="331" r:id="rId25"/>
    <p:sldId id="328" r:id="rId26"/>
    <p:sldId id="330" r:id="rId27"/>
    <p:sldId id="298" r:id="rId28"/>
    <p:sldId id="357" r:id="rId29"/>
    <p:sldId id="302" r:id="rId30"/>
    <p:sldId id="303" r:id="rId31"/>
    <p:sldId id="305" r:id="rId32"/>
    <p:sldId id="304" r:id="rId33"/>
    <p:sldId id="307" r:id="rId34"/>
    <p:sldId id="308" r:id="rId35"/>
    <p:sldId id="309" r:id="rId36"/>
    <p:sldId id="306" r:id="rId37"/>
    <p:sldId id="310" r:id="rId38"/>
    <p:sldId id="311" r:id="rId39"/>
    <p:sldId id="313" r:id="rId40"/>
    <p:sldId id="314" r:id="rId41"/>
    <p:sldId id="312" r:id="rId42"/>
    <p:sldId id="315" r:id="rId43"/>
    <p:sldId id="316" r:id="rId44"/>
    <p:sldId id="317" r:id="rId45"/>
    <p:sldId id="318" r:id="rId46"/>
    <p:sldId id="271"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228"/>
    <a:srgbClr val="303B18"/>
    <a:srgbClr val="00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6" autoAdjust="0"/>
    <p:restoredTop sz="94660"/>
  </p:normalViewPr>
  <p:slideViewPr>
    <p:cSldViewPr>
      <p:cViewPr>
        <p:scale>
          <a:sx n="100" d="100"/>
          <a:sy n="100" d="100"/>
        </p:scale>
        <p:origin x="-2352" y="-3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2160" b="1" i="0" u="none" strike="noStrike" kern="1200" baseline="0">
                <a:solidFill>
                  <a:schemeClr val="tx1"/>
                </a:solidFill>
                <a:latin typeface="+mn-lt"/>
                <a:ea typeface="+mn-ea"/>
                <a:cs typeface="+mn-cs"/>
              </a:defRPr>
            </a:pPr>
            <a:r>
              <a:rPr lang="en-US" altLang="en-US" dirty="0" smtClean="0"/>
              <a:t>Java</a:t>
            </a:r>
            <a:r>
              <a:rPr lang="zh-CN" altLang="en-US" dirty="0" smtClean="0"/>
              <a:t>八大优</a:t>
            </a:r>
            <a:r>
              <a:rPr lang="zh-CN" altLang="en-US" dirty="0"/>
              <a:t>势</a:t>
            </a:r>
            <a:endParaRPr lang="zh-CN" altLang="en-US" dirty="0"/>
          </a:p>
        </c:rich>
      </c:tx>
      <c:layout/>
      <c:overlay val="0"/>
    </c:title>
    <c:autoTitleDeleted val="0"/>
    <c:plotArea>
      <c:layout/>
      <c:pieChart>
        <c:varyColors val="1"/>
        <c:ser>
          <c:idx val="0"/>
          <c:order val="0"/>
          <c:tx>
            <c:strRef>
              <c:f>Sheet1!$B$1</c:f>
              <c:strCache>
                <c:ptCount val="1"/>
                <c:pt idx="0">
                  <c:v>Java优势</c:v>
                </c:pt>
              </c:strCache>
            </c:strRef>
          </c:tx>
          <c:explosion val="25"/>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Lbls>
            <c:delete val="1"/>
          </c:dLbls>
          <c:cat>
            <c:strRef>
              <c:f>Sheet1!$A$2:$A$9</c:f>
              <c:strCache>
                <c:ptCount val="8"/>
                <c:pt idx="0">
                  <c:v>1.使用广泛</c:v>
                </c:pt>
                <c:pt idx="1">
                  <c:v>2.简单</c:v>
                </c:pt>
                <c:pt idx="2">
                  <c:v>3.面向对象</c:v>
                </c:pt>
                <c:pt idx="3">
                  <c:v>4.与平台无关</c:v>
                </c:pt>
                <c:pt idx="4">
                  <c:v>5.解释型</c:v>
                </c:pt>
                <c:pt idx="5">
                  <c:v>6.多线程</c:v>
                </c:pt>
                <c:pt idx="6">
                  <c:v>7.安全</c:v>
                </c:pt>
                <c:pt idx="7">
                  <c:v>8.动态</c:v>
                </c:pt>
              </c:strCache>
            </c:strRef>
          </c:cat>
          <c:val>
            <c:numRef>
              <c:f>Sheet1!$B$2:$B$9</c:f>
              <c:numCache>
                <c:formatCode>General</c:formatCode>
                <c:ptCount val="8"/>
                <c:pt idx="0">
                  <c:v>20</c:v>
                </c:pt>
                <c:pt idx="1">
                  <c:v>20</c:v>
                </c:pt>
                <c:pt idx="2">
                  <c:v>20</c:v>
                </c:pt>
                <c:pt idx="3">
                  <c:v>20</c:v>
                </c:pt>
                <c:pt idx="4">
                  <c:v>20</c:v>
                </c:pt>
                <c:pt idx="5">
                  <c:v>20</c:v>
                </c:pt>
                <c:pt idx="6">
                  <c:v>20</c:v>
                </c:pt>
                <c:pt idx="7">
                  <c:v>20</c:v>
                </c:pt>
              </c:numCache>
            </c:numRef>
          </c:val>
        </c:ser>
        <c:dLbls>
          <c:showLegendKey val="0"/>
          <c:showVal val="0"/>
          <c:showCatName val="0"/>
          <c:showSerName val="0"/>
          <c:showPercent val="0"/>
          <c:showBubbleSize val="0"/>
          <c:showLeaderLines val="1"/>
        </c:dLbls>
        <c:firstSliceAng val="15"/>
      </c:pieChart>
      <c:spPr>
        <a:noFill/>
        <a:ln>
          <a:noFill/>
        </a:ln>
        <a:effectLst/>
      </c:spPr>
    </c:plotArea>
    <c:legend>
      <c:legendPos val="r"/>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590481-A06E-4FB5-996A-78A0F68FA0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DB39A6-5A5C-446C-8577-A745CE24E54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3959225" y="0"/>
            <a:ext cx="8382000" cy="6286500"/>
          </a:xfrm>
        </p:spPr>
      </p:sp>
      <p:sp>
        <p:nvSpPr>
          <p:cNvPr id="71683" name="备注占位符 2"/>
          <p:cNvSpPr>
            <a:spLocks noGrp="1" noRot="1" noChangeAspect="1" noChangeArrowheads="1"/>
          </p:cNvSpPr>
          <p:nvPr>
            <p:ph type="body" idx="4294967295"/>
          </p:nvPr>
        </p:nvSpPr>
        <p:spPr bwMode="auto">
          <a:xfrm>
            <a:off x="442913" y="1431925"/>
            <a:ext cx="11188700" cy="4872038"/>
          </a:xfrm>
          <a:prstGeom prst="rect">
            <a:avLst/>
          </a:prstGeom>
          <a:noFill/>
          <a:ln>
            <a:miter lim="800000"/>
          </a:ln>
        </p:spPr>
        <p:txBody>
          <a:bodyPr/>
          <a:lstStyle/>
          <a:p>
            <a:pPr eaLnBrk="1" hangingPunct="1"/>
            <a:endParaRPr lang="zh-CN" altLang="en-US" smtClean="0"/>
          </a:p>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47D71AF-E562-4A7D-9CC4-0136D4BC9B7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43FC8A-0E1D-45CC-8D77-84401152EEA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D71AF-E562-4A7D-9CC4-0136D4BC9B79}"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3FC8A-0E1D-45CC-8D77-84401152EE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9.jpe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solidFill>
                  <a:schemeClr val="bg1"/>
                </a:solidFill>
              </a:rPr>
              <a:t>初始</a:t>
            </a:r>
            <a:r>
              <a:rPr lang="en-US" altLang="zh-CN" dirty="0" smtClean="0">
                <a:solidFill>
                  <a:schemeClr val="bg1"/>
                </a:solidFill>
              </a:rPr>
              <a:t>Java</a:t>
            </a:r>
            <a:r>
              <a:rPr lang="zh-CN" altLang="en-US" dirty="0" smtClean="0">
                <a:solidFill>
                  <a:schemeClr val="bg1"/>
                </a:solidFill>
              </a:rPr>
              <a:t>基础</a:t>
            </a:r>
            <a:endParaRPr lang="zh-CN" altLang="en-US" dirty="0">
              <a:solidFill>
                <a:schemeClr val="bg1"/>
              </a:solidFill>
            </a:endParaRPr>
          </a:p>
        </p:txBody>
      </p:sp>
      <p:sp>
        <p:nvSpPr>
          <p:cNvPr id="3" name="副标题 2"/>
          <p:cNvSpPr>
            <a:spLocks noGrp="1"/>
          </p:cNvSpPr>
          <p:nvPr>
            <p:ph type="subTitle" idx="1"/>
          </p:nvPr>
        </p:nvSpPr>
        <p:spPr/>
        <p:txBody>
          <a:bodyPr>
            <a:normAutofit/>
          </a:bodyPr>
          <a:lstStyle/>
          <a:p>
            <a:r>
              <a:rPr lang="en-US" altLang="zh-CN" dirty="0" smtClean="0">
                <a:solidFill>
                  <a:schemeClr val="bg1"/>
                </a:solidFill>
              </a:rPr>
              <a:t>IT</a:t>
            </a:r>
            <a:r>
              <a:rPr lang="zh-CN" altLang="en-US" dirty="0" smtClean="0">
                <a:solidFill>
                  <a:schemeClr val="bg1"/>
                </a:solidFill>
              </a:rPr>
              <a:t>事业部</a:t>
            </a:r>
            <a:endParaRPr lang="zh-CN" altLang="en-US" dirty="0" smtClean="0">
              <a:solidFill>
                <a:schemeClr val="bg1"/>
              </a:solidFill>
            </a:endParaRPr>
          </a:p>
          <a:p>
            <a:endParaRPr lang="zh-CN" altLang="en-US" dirty="0">
              <a:solidFill>
                <a:schemeClr val="bg1"/>
              </a:solidFill>
            </a:endParaRPr>
          </a:p>
          <a:p>
            <a:r>
              <a:rPr lang="zh-CN" altLang="zh-CN" dirty="0">
                <a:solidFill>
                  <a:schemeClr val="bg1"/>
                </a:solidFill>
              </a:rPr>
              <a:t>讲师：朱屹</a:t>
            </a:r>
            <a:endParaRPr lang="zh-CN" altLang="zh-CN" dirty="0">
              <a:solidFill>
                <a:schemeClr val="bg1"/>
              </a:solidFill>
            </a:endParaRPr>
          </a:p>
        </p:txBody>
      </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normAutofit fontScale="90000"/>
          </a:bodyPr>
          <a:lstStyle/>
          <a:p>
            <a:pPr lvl="0" algn="l">
              <a:defRPr/>
            </a:pPr>
            <a:r>
              <a:rPr lang="en-US" altLang="zh-CN" sz="3200" dirty="0" smtClean="0">
                <a:sym typeface="+mn-ea"/>
              </a:rPr>
              <a:t>1.2 </a:t>
            </a:r>
            <a:r>
              <a:rPr lang="en-US" altLang="zh-CN" sz="3200" dirty="0" smtClean="0">
                <a:latin typeface="宋体" panose="02010600030101010101" pitchFamily="2" charset="-122"/>
                <a:ea typeface="宋体" panose="02010600030101010101" pitchFamily="2" charset="-122"/>
                <a:sym typeface="+mn-ea"/>
              </a:rPr>
              <a:t>Java</a:t>
            </a:r>
            <a:r>
              <a:rPr lang="zh-CN" altLang="en-US" sz="3200" dirty="0" smtClean="0">
                <a:latin typeface="宋体" panose="02010600030101010101" pitchFamily="2" charset="-122"/>
                <a:ea typeface="宋体" panose="02010600030101010101" pitchFamily="2" charset="-122"/>
                <a:sym typeface="+mn-ea"/>
              </a:rPr>
              <a:t>语言发展历史 </a:t>
            </a:r>
            <a:br>
              <a:rPr lang="zh-CN" altLang="en-US" sz="3200" dirty="0" smtClean="0">
                <a:latin typeface="宋体" panose="02010600030101010101" pitchFamily="2" charset="-122"/>
                <a:ea typeface="宋体" panose="02010600030101010101" pitchFamily="2" charset="-122"/>
                <a:sym typeface="+mn-ea"/>
              </a:rPr>
            </a:b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800100" lvl="1" indent="-342900" algn="l"/>
            <a:r>
              <a:rPr lang="en-US" altLang="zh-CN" sz="2000" dirty="0" smtClean="0">
                <a:solidFill>
                  <a:srgbClr val="FF0000"/>
                </a:solidFill>
                <a:latin typeface="宋体" panose="02010600030101010101" pitchFamily="2" charset="-122"/>
                <a:ea typeface="宋体" panose="02010600030101010101" pitchFamily="2" charset="-122"/>
                <a:sym typeface="+mn-ea"/>
              </a:rPr>
              <a:t>1995</a:t>
            </a:r>
            <a:r>
              <a:rPr lang="zh-CN" altLang="en-US" sz="2000" dirty="0" smtClean="0">
                <a:solidFill>
                  <a:srgbClr val="FF0000"/>
                </a:solidFill>
                <a:latin typeface="宋体" panose="02010600030101010101" pitchFamily="2" charset="-122"/>
                <a:ea typeface="宋体" panose="02010600030101010101" pitchFamily="2" charset="-122"/>
                <a:sym typeface="+mn-ea"/>
              </a:rPr>
              <a:t>年</a:t>
            </a:r>
            <a:r>
              <a:rPr lang="en-US" altLang="zh-CN" sz="2000" dirty="0" smtClean="0">
                <a:solidFill>
                  <a:srgbClr val="FF0000"/>
                </a:solidFill>
                <a:latin typeface="宋体" panose="02010600030101010101" pitchFamily="2" charset="-122"/>
                <a:ea typeface="宋体" panose="02010600030101010101" pitchFamily="2" charset="-122"/>
                <a:sym typeface="+mn-ea"/>
              </a:rPr>
              <a:t>Sun</a:t>
            </a:r>
            <a:r>
              <a:rPr lang="zh-CN" altLang="en-US" sz="2000" dirty="0" smtClean="0">
                <a:solidFill>
                  <a:srgbClr val="FF0000"/>
                </a:solidFill>
                <a:latin typeface="宋体" panose="02010600030101010101" pitchFamily="2" charset="-122"/>
                <a:ea typeface="宋体" panose="02010600030101010101" pitchFamily="2" charset="-122"/>
                <a:sym typeface="+mn-ea"/>
              </a:rPr>
              <a:t>公司发布</a:t>
            </a:r>
            <a:r>
              <a:rPr lang="en-US" altLang="zh-CN" sz="2000" dirty="0" smtClean="0">
                <a:solidFill>
                  <a:srgbClr val="FF0000"/>
                </a:solidFill>
                <a:latin typeface="宋体" panose="02010600030101010101" pitchFamily="2" charset="-122"/>
                <a:ea typeface="宋体" panose="02010600030101010101" pitchFamily="2" charset="-122"/>
                <a:sym typeface="+mn-ea"/>
              </a:rPr>
              <a:t>Java1.0</a:t>
            </a:r>
            <a:r>
              <a:rPr lang="zh-CN" altLang="en-US" sz="2000" dirty="0" smtClean="0">
                <a:solidFill>
                  <a:srgbClr val="FF0000"/>
                </a:solidFill>
                <a:latin typeface="宋体" panose="02010600030101010101" pitchFamily="2" charset="-122"/>
                <a:ea typeface="宋体" panose="02010600030101010101" pitchFamily="2" charset="-122"/>
                <a:sym typeface="+mn-ea"/>
              </a:rPr>
              <a:t>版本</a:t>
            </a:r>
            <a:endParaRPr lang="zh-CN" altLang="en-US" sz="2000" dirty="0" smtClean="0">
              <a:solidFill>
                <a:srgbClr val="FF0000"/>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1997</a:t>
            </a:r>
            <a:r>
              <a:rPr lang="zh-CN" altLang="en-US" sz="2000" dirty="0" smtClean="0">
                <a:solidFill>
                  <a:schemeClr val="tx1"/>
                </a:solidFill>
                <a:latin typeface="宋体" panose="02010600030101010101" pitchFamily="2" charset="-122"/>
                <a:ea typeface="宋体" panose="02010600030101010101" pitchFamily="2" charset="-122"/>
                <a:sym typeface="+mn-ea"/>
              </a:rPr>
              <a:t>年发布</a:t>
            </a:r>
            <a:r>
              <a:rPr lang="en-US" altLang="zh-CN" sz="2000" dirty="0" smtClean="0">
                <a:solidFill>
                  <a:schemeClr val="tx1"/>
                </a:solidFill>
                <a:latin typeface="宋体" panose="02010600030101010101" pitchFamily="2" charset="-122"/>
                <a:ea typeface="宋体" panose="02010600030101010101" pitchFamily="2" charset="-122"/>
                <a:sym typeface="+mn-ea"/>
              </a:rPr>
              <a:t>Java 1.1</a:t>
            </a:r>
            <a:r>
              <a:rPr lang="zh-CN" altLang="en-US" sz="2000" dirty="0" smtClean="0">
                <a:solidFill>
                  <a:schemeClr val="tx1"/>
                </a:solidFill>
                <a:latin typeface="宋体" panose="02010600030101010101" pitchFamily="2" charset="-122"/>
                <a:ea typeface="宋体" panose="02010600030101010101" pitchFamily="2" charset="-122"/>
                <a:sym typeface="+mn-ea"/>
              </a:rPr>
              <a:t>版本</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1998</a:t>
            </a:r>
            <a:r>
              <a:rPr lang="zh-CN" altLang="en-US" sz="2000" dirty="0" smtClean="0">
                <a:solidFill>
                  <a:schemeClr val="tx1"/>
                </a:solidFill>
                <a:latin typeface="宋体" panose="02010600030101010101" pitchFamily="2" charset="-122"/>
                <a:ea typeface="宋体" panose="02010600030101010101" pitchFamily="2" charset="-122"/>
                <a:sym typeface="+mn-ea"/>
              </a:rPr>
              <a:t>年发布</a:t>
            </a:r>
            <a:r>
              <a:rPr lang="en-US" altLang="zh-CN" sz="2000" dirty="0" smtClean="0">
                <a:solidFill>
                  <a:schemeClr val="tx1"/>
                </a:solidFill>
                <a:latin typeface="宋体" panose="02010600030101010101" pitchFamily="2" charset="-122"/>
                <a:ea typeface="宋体" panose="02010600030101010101" pitchFamily="2" charset="-122"/>
                <a:sym typeface="+mn-ea"/>
              </a:rPr>
              <a:t>Java 1.2</a:t>
            </a:r>
            <a:r>
              <a:rPr lang="zh-CN" altLang="en-US" sz="2000" dirty="0" smtClean="0">
                <a:solidFill>
                  <a:schemeClr val="tx1"/>
                </a:solidFill>
                <a:latin typeface="宋体" panose="02010600030101010101" pitchFamily="2" charset="-122"/>
                <a:ea typeface="宋体" panose="02010600030101010101" pitchFamily="2" charset="-122"/>
                <a:sym typeface="+mn-ea"/>
              </a:rPr>
              <a:t>版本</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2000</a:t>
            </a:r>
            <a:r>
              <a:rPr lang="zh-CN" altLang="en-US" sz="2000" dirty="0" smtClean="0">
                <a:solidFill>
                  <a:schemeClr val="tx1"/>
                </a:solidFill>
                <a:latin typeface="宋体" panose="02010600030101010101" pitchFamily="2" charset="-122"/>
                <a:ea typeface="宋体" panose="02010600030101010101" pitchFamily="2" charset="-122"/>
                <a:sym typeface="+mn-ea"/>
              </a:rPr>
              <a:t>年发布</a:t>
            </a:r>
            <a:r>
              <a:rPr lang="en-US" altLang="zh-CN" sz="2000" dirty="0" smtClean="0">
                <a:solidFill>
                  <a:schemeClr val="tx1"/>
                </a:solidFill>
                <a:latin typeface="宋体" panose="02010600030101010101" pitchFamily="2" charset="-122"/>
                <a:ea typeface="宋体" panose="02010600030101010101" pitchFamily="2" charset="-122"/>
                <a:sym typeface="+mn-ea"/>
              </a:rPr>
              <a:t>Java 1.3</a:t>
            </a:r>
            <a:r>
              <a:rPr lang="zh-CN" altLang="en-US" sz="2000" dirty="0" smtClean="0">
                <a:solidFill>
                  <a:schemeClr val="tx1"/>
                </a:solidFill>
                <a:latin typeface="宋体" panose="02010600030101010101" pitchFamily="2" charset="-122"/>
                <a:ea typeface="宋体" panose="02010600030101010101" pitchFamily="2" charset="-122"/>
                <a:sym typeface="+mn-ea"/>
              </a:rPr>
              <a:t>版本</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2002</a:t>
            </a:r>
            <a:r>
              <a:rPr lang="zh-CN" altLang="en-US" sz="2000" dirty="0" smtClean="0">
                <a:solidFill>
                  <a:schemeClr val="tx1"/>
                </a:solidFill>
                <a:latin typeface="宋体" panose="02010600030101010101" pitchFamily="2" charset="-122"/>
                <a:ea typeface="宋体" panose="02010600030101010101" pitchFamily="2" charset="-122"/>
                <a:sym typeface="+mn-ea"/>
              </a:rPr>
              <a:t>年发布</a:t>
            </a:r>
            <a:r>
              <a:rPr lang="en-US" altLang="zh-CN" sz="2000" dirty="0" smtClean="0">
                <a:solidFill>
                  <a:schemeClr val="tx1"/>
                </a:solidFill>
                <a:latin typeface="宋体" panose="02010600030101010101" pitchFamily="2" charset="-122"/>
                <a:ea typeface="宋体" panose="02010600030101010101" pitchFamily="2" charset="-122"/>
                <a:sym typeface="+mn-ea"/>
              </a:rPr>
              <a:t>Java 1.4</a:t>
            </a:r>
            <a:r>
              <a:rPr lang="zh-CN" altLang="en-US" sz="2000" dirty="0" smtClean="0">
                <a:solidFill>
                  <a:schemeClr val="tx1"/>
                </a:solidFill>
                <a:latin typeface="宋体" panose="02010600030101010101" pitchFamily="2" charset="-122"/>
                <a:ea typeface="宋体" panose="02010600030101010101" pitchFamily="2" charset="-122"/>
                <a:sym typeface="+mn-ea"/>
              </a:rPr>
              <a:t>版本</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rgbClr val="FF0000"/>
                </a:solidFill>
                <a:latin typeface="宋体" panose="02010600030101010101" pitchFamily="2" charset="-122"/>
                <a:ea typeface="宋体" panose="02010600030101010101" pitchFamily="2" charset="-122"/>
                <a:sym typeface="+mn-ea"/>
              </a:rPr>
              <a:t>2004</a:t>
            </a:r>
            <a:r>
              <a:rPr lang="zh-CN" altLang="en-US" sz="2000" dirty="0" smtClean="0">
                <a:solidFill>
                  <a:srgbClr val="FF0000"/>
                </a:solidFill>
                <a:latin typeface="宋体" panose="02010600030101010101" pitchFamily="2" charset="-122"/>
                <a:ea typeface="宋体" panose="02010600030101010101" pitchFamily="2" charset="-122"/>
                <a:sym typeface="+mn-ea"/>
              </a:rPr>
              <a:t>年发布</a:t>
            </a:r>
            <a:r>
              <a:rPr lang="en-US" altLang="zh-CN" sz="2000" dirty="0" smtClean="0">
                <a:solidFill>
                  <a:srgbClr val="FF0000"/>
                </a:solidFill>
                <a:latin typeface="宋体" panose="02010600030101010101" pitchFamily="2" charset="-122"/>
                <a:ea typeface="宋体" panose="02010600030101010101" pitchFamily="2" charset="-122"/>
                <a:sym typeface="+mn-ea"/>
              </a:rPr>
              <a:t>Java 1.5</a:t>
            </a:r>
            <a:r>
              <a:rPr lang="zh-CN" altLang="en-US" sz="2000" dirty="0" smtClean="0">
                <a:solidFill>
                  <a:srgbClr val="FF0000"/>
                </a:solidFill>
                <a:latin typeface="宋体" panose="02010600030101010101" pitchFamily="2" charset="-122"/>
                <a:ea typeface="宋体" panose="02010600030101010101" pitchFamily="2" charset="-122"/>
                <a:sym typeface="+mn-ea"/>
              </a:rPr>
              <a:t>版本</a:t>
            </a:r>
            <a:endParaRPr lang="zh-CN" altLang="en-US" sz="2000" dirty="0" smtClean="0">
              <a:solidFill>
                <a:srgbClr val="FF0000"/>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2006</a:t>
            </a:r>
            <a:r>
              <a:rPr lang="zh-CN" altLang="en-US" sz="2000" dirty="0" smtClean="0">
                <a:solidFill>
                  <a:schemeClr val="tx1"/>
                </a:solidFill>
                <a:latin typeface="宋体" panose="02010600030101010101" pitchFamily="2" charset="-122"/>
                <a:ea typeface="宋体" panose="02010600030101010101" pitchFamily="2" charset="-122"/>
                <a:sym typeface="+mn-ea"/>
              </a:rPr>
              <a:t>年发布</a:t>
            </a:r>
            <a:r>
              <a:rPr lang="en-US" altLang="zh-CN" sz="2000" dirty="0" smtClean="0">
                <a:solidFill>
                  <a:schemeClr val="tx1"/>
                </a:solidFill>
                <a:latin typeface="宋体" panose="02010600030101010101" pitchFamily="2" charset="-122"/>
                <a:ea typeface="宋体" panose="02010600030101010101" pitchFamily="2" charset="-122"/>
                <a:sym typeface="+mn-ea"/>
              </a:rPr>
              <a:t>Java 1.6</a:t>
            </a:r>
            <a:r>
              <a:rPr lang="zh-CN" altLang="en-US" sz="2000" dirty="0" smtClean="0">
                <a:solidFill>
                  <a:schemeClr val="tx1"/>
                </a:solidFill>
                <a:latin typeface="宋体" panose="02010600030101010101" pitchFamily="2" charset="-122"/>
                <a:ea typeface="宋体" panose="02010600030101010101" pitchFamily="2" charset="-122"/>
                <a:sym typeface="+mn-ea"/>
              </a:rPr>
              <a:t>版本</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rgbClr val="FF0000"/>
                </a:solidFill>
                <a:latin typeface="宋体" panose="02010600030101010101" pitchFamily="2" charset="-122"/>
                <a:ea typeface="宋体" panose="02010600030101010101" pitchFamily="2" charset="-122"/>
                <a:sym typeface="+mn-ea"/>
              </a:rPr>
              <a:t>2009</a:t>
            </a:r>
            <a:r>
              <a:rPr lang="zh-CN" altLang="en-US" sz="2000" dirty="0" smtClean="0">
                <a:solidFill>
                  <a:srgbClr val="FF0000"/>
                </a:solidFill>
                <a:latin typeface="宋体" panose="02010600030101010101" pitchFamily="2" charset="-122"/>
                <a:ea typeface="宋体" panose="02010600030101010101" pitchFamily="2" charset="-122"/>
                <a:sym typeface="+mn-ea"/>
              </a:rPr>
              <a:t>年</a:t>
            </a:r>
            <a:r>
              <a:rPr lang="en-US" altLang="zh-CN" sz="2000" dirty="0" smtClean="0">
                <a:solidFill>
                  <a:srgbClr val="FF0000"/>
                </a:solidFill>
                <a:latin typeface="宋体" panose="02010600030101010101" pitchFamily="2" charset="-122"/>
                <a:ea typeface="宋体" panose="02010600030101010101" pitchFamily="2" charset="-122"/>
                <a:sym typeface="+mn-ea"/>
              </a:rPr>
              <a:t>Oracle</a:t>
            </a:r>
            <a:r>
              <a:rPr lang="zh-CN" altLang="en-US" sz="2000" dirty="0" smtClean="0">
                <a:solidFill>
                  <a:srgbClr val="FF0000"/>
                </a:solidFill>
                <a:latin typeface="宋体" panose="02010600030101010101" pitchFamily="2" charset="-122"/>
                <a:ea typeface="宋体" panose="02010600030101010101" pitchFamily="2" charset="-122"/>
                <a:sym typeface="+mn-ea"/>
              </a:rPr>
              <a:t>甲骨文公司收购</a:t>
            </a:r>
            <a:r>
              <a:rPr lang="en-US" altLang="zh-CN" sz="2000" dirty="0" smtClean="0">
                <a:solidFill>
                  <a:srgbClr val="FF0000"/>
                </a:solidFill>
                <a:latin typeface="宋体" panose="02010600030101010101" pitchFamily="2" charset="-122"/>
                <a:ea typeface="宋体" panose="02010600030101010101" pitchFamily="2" charset="-122"/>
                <a:sym typeface="+mn-ea"/>
              </a:rPr>
              <a:t>Sun</a:t>
            </a:r>
            <a:r>
              <a:rPr lang="zh-CN" altLang="en-US" sz="2000" dirty="0" smtClean="0">
                <a:solidFill>
                  <a:srgbClr val="FF0000"/>
                </a:solidFill>
                <a:latin typeface="宋体" panose="02010600030101010101" pitchFamily="2" charset="-122"/>
                <a:ea typeface="宋体" panose="02010600030101010101" pitchFamily="2" charset="-122"/>
                <a:sym typeface="+mn-ea"/>
              </a:rPr>
              <a:t>公司，并于</a:t>
            </a:r>
            <a:r>
              <a:rPr lang="en-US" altLang="zh-CN" sz="2000" dirty="0" smtClean="0">
                <a:solidFill>
                  <a:srgbClr val="FF0000"/>
                </a:solidFill>
                <a:latin typeface="宋体" panose="02010600030101010101" pitchFamily="2" charset="-122"/>
                <a:ea typeface="宋体" panose="02010600030101010101" pitchFamily="2" charset="-122"/>
                <a:sym typeface="+mn-ea"/>
              </a:rPr>
              <a:t>2011</a:t>
            </a:r>
            <a:r>
              <a:rPr lang="zh-CN" altLang="en-US" sz="2000" dirty="0" smtClean="0">
                <a:solidFill>
                  <a:srgbClr val="FF0000"/>
                </a:solidFill>
                <a:latin typeface="宋体" panose="02010600030101010101" pitchFamily="2" charset="-122"/>
                <a:ea typeface="宋体" panose="02010600030101010101" pitchFamily="2" charset="-122"/>
                <a:sym typeface="+mn-ea"/>
              </a:rPr>
              <a:t>发布</a:t>
            </a:r>
            <a:r>
              <a:rPr lang="en-US" altLang="zh-CN" sz="2000" dirty="0" smtClean="0">
                <a:solidFill>
                  <a:srgbClr val="FF0000"/>
                </a:solidFill>
                <a:latin typeface="宋体" panose="02010600030101010101" pitchFamily="2" charset="-122"/>
                <a:ea typeface="宋体" panose="02010600030101010101" pitchFamily="2" charset="-122"/>
                <a:sym typeface="+mn-ea"/>
              </a:rPr>
              <a:t>Java 1.7</a:t>
            </a:r>
            <a:r>
              <a:rPr lang="zh-CN" altLang="en-US" sz="2000" dirty="0" smtClean="0">
                <a:solidFill>
                  <a:srgbClr val="FF0000"/>
                </a:solidFill>
                <a:latin typeface="宋体" panose="02010600030101010101" pitchFamily="2" charset="-122"/>
                <a:ea typeface="宋体" panose="02010600030101010101" pitchFamily="2" charset="-122"/>
                <a:sym typeface="+mn-ea"/>
              </a:rPr>
              <a:t>版本</a:t>
            </a:r>
            <a:endParaRPr lang="zh-CN" altLang="en-US" sz="2000" dirty="0" smtClean="0">
              <a:solidFill>
                <a:srgbClr val="FF0000"/>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2014</a:t>
            </a:r>
            <a:r>
              <a:rPr lang="zh-CN" altLang="en-US" sz="2000" dirty="0" smtClean="0">
                <a:solidFill>
                  <a:schemeClr val="tx1"/>
                </a:solidFill>
                <a:latin typeface="宋体" panose="02010600030101010101" pitchFamily="2" charset="-122"/>
                <a:ea typeface="宋体" panose="02010600030101010101" pitchFamily="2" charset="-122"/>
                <a:sym typeface="+mn-ea"/>
              </a:rPr>
              <a:t>年发布</a:t>
            </a:r>
            <a:r>
              <a:rPr lang="en-US" altLang="zh-CN" sz="2000" dirty="0" smtClean="0">
                <a:solidFill>
                  <a:schemeClr val="tx1"/>
                </a:solidFill>
                <a:latin typeface="宋体" panose="02010600030101010101" pitchFamily="2" charset="-122"/>
                <a:ea typeface="宋体" panose="02010600030101010101" pitchFamily="2" charset="-122"/>
                <a:sym typeface="+mn-ea"/>
              </a:rPr>
              <a:t>Java 1.8</a:t>
            </a:r>
            <a:r>
              <a:rPr lang="zh-CN" altLang="en-US" sz="2000" dirty="0" smtClean="0">
                <a:solidFill>
                  <a:schemeClr val="tx1"/>
                </a:solidFill>
                <a:latin typeface="宋体" panose="02010600030101010101" pitchFamily="2" charset="-122"/>
                <a:ea typeface="宋体" panose="02010600030101010101" pitchFamily="2" charset="-122"/>
                <a:sym typeface="+mn-ea"/>
              </a:rPr>
              <a:t>版本</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1" indent="-342900" algn="l"/>
            <a:r>
              <a:rPr lang="en-US" altLang="zh-CN" sz="2000" dirty="0" smtClean="0">
                <a:solidFill>
                  <a:srgbClr val="FF0000"/>
                </a:solidFill>
                <a:latin typeface="宋体" panose="02010600030101010101" pitchFamily="2" charset="-122"/>
                <a:ea typeface="宋体" panose="02010600030101010101" pitchFamily="2" charset="-122"/>
                <a:sym typeface="+mn-ea"/>
              </a:rPr>
              <a:t>2017</a:t>
            </a:r>
            <a:r>
              <a:rPr lang="zh-CN" altLang="en-US" sz="2000" dirty="0" smtClean="0">
                <a:solidFill>
                  <a:srgbClr val="FF0000"/>
                </a:solidFill>
                <a:latin typeface="宋体" panose="02010600030101010101" pitchFamily="2" charset="-122"/>
                <a:ea typeface="宋体" panose="02010600030101010101" pitchFamily="2" charset="-122"/>
                <a:sym typeface="+mn-ea"/>
              </a:rPr>
              <a:t>年发布</a:t>
            </a:r>
            <a:r>
              <a:rPr lang="en-US" altLang="zh-CN" sz="2000" dirty="0" smtClean="0">
                <a:solidFill>
                  <a:srgbClr val="FF0000"/>
                </a:solidFill>
                <a:latin typeface="宋体" panose="02010600030101010101" pitchFamily="2" charset="-122"/>
                <a:ea typeface="宋体" panose="02010600030101010101" pitchFamily="2" charset="-122"/>
                <a:sym typeface="+mn-ea"/>
              </a:rPr>
              <a:t>Java 9.0</a:t>
            </a:r>
            <a:r>
              <a:rPr lang="zh-CN" altLang="en-US" sz="2000" dirty="0" smtClean="0">
                <a:solidFill>
                  <a:srgbClr val="FF0000"/>
                </a:solidFill>
                <a:latin typeface="宋体" panose="02010600030101010101" pitchFamily="2" charset="-122"/>
                <a:ea typeface="宋体" panose="02010600030101010101" pitchFamily="2" charset="-122"/>
                <a:sym typeface="+mn-ea"/>
              </a:rPr>
              <a:t>版本</a:t>
            </a:r>
            <a:endParaRPr lang="zh-CN" altLang="en-US" sz="2000" dirty="0" smtClean="0">
              <a:solidFill>
                <a:srgbClr val="FF0000"/>
              </a:solidFill>
              <a:latin typeface="宋体" panose="02010600030101010101" pitchFamily="2" charset="-122"/>
              <a:ea typeface="宋体" panose="02010600030101010101" pitchFamily="2" charset="-122"/>
              <a:sym typeface="+mn-ea"/>
            </a:endParaRPr>
          </a:p>
        </p:txBody>
      </p:sp>
      <p:pic>
        <p:nvPicPr>
          <p:cNvPr id="9" name="图片 8" descr="1.jpg"/>
          <p:cNvPicPr>
            <a:picLocks noChangeAspect="1"/>
          </p:cNvPicPr>
          <p:nvPr/>
        </p:nvPicPr>
        <p:blipFill>
          <a:blip r:embed="rId1" cstate="print"/>
          <a:stretch>
            <a:fillRect/>
          </a:stretch>
        </p:blipFill>
        <p:spPr>
          <a:xfrm>
            <a:off x="4513580" y="1337310"/>
            <a:ext cx="3871595" cy="200914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b="1"/>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b="1"/>
          </a:p>
        </p:txBody>
      </p:sp>
      <p:sp>
        <p:nvSpPr>
          <p:cNvPr id="4100" name="文本框 13"/>
          <p:cNvSpPr>
            <a:spLocks noChangeArrowheads="1"/>
          </p:cNvSpPr>
          <p:nvPr/>
        </p:nvSpPr>
        <p:spPr bwMode="auto">
          <a:xfrm>
            <a:off x="7262813" y="6488114"/>
            <a:ext cx="584199" cy="369332"/>
          </a:xfrm>
          <a:prstGeom prst="rect">
            <a:avLst/>
          </a:prstGeom>
          <a:noFill/>
          <a:ln w="9525">
            <a:noFill/>
            <a:miter lim="800000"/>
          </a:ln>
        </p:spPr>
        <p:txBody>
          <a:bodyPr wrap="none">
            <a:spAutoFit/>
          </a:bodyPr>
          <a:lstStyle/>
          <a:p>
            <a:r>
              <a:rPr lang="en-US" altLang="zh-CN" b="1" dirty="0">
                <a:sym typeface="Arial" panose="020B0604020202020204" pitchFamily="34" charset="0"/>
              </a:rPr>
              <a:t>SYIT</a:t>
            </a:r>
            <a:endParaRPr lang="en-US" altLang="zh-CN" b="1" dirty="0">
              <a:sym typeface="Arial" panose="020B0604020202020204" pitchFamily="34" charset="0"/>
            </a:endParaRPr>
          </a:p>
        </p:txBody>
      </p:sp>
      <p:sp>
        <p:nvSpPr>
          <p:cNvPr id="2" name="标题 3"/>
          <p:cNvSpPr>
            <a:spLocks noGrp="1" noChangeArrowheads="1"/>
          </p:cNvSpPr>
          <p:nvPr>
            <p:ph type="ctrTitle"/>
          </p:nvPr>
        </p:nvSpPr>
        <p:spPr>
          <a:xfrm>
            <a:off x="179512" y="365125"/>
            <a:ext cx="8271073" cy="882650"/>
          </a:xfrm>
        </p:spPr>
        <p:txBody>
          <a:bodyPr anchor="ctr">
            <a:normAutofit/>
          </a:bodyPr>
          <a:lstStyle/>
          <a:p>
            <a:pPr algn="l"/>
            <a:r>
              <a:rPr lang="en-US" altLang="zh-CN" sz="3200" b="1" dirty="0" smtClean="0"/>
              <a:t>JAVA</a:t>
            </a:r>
            <a:r>
              <a:rPr lang="zh-CN" altLang="en-US" sz="3200" b="1" dirty="0" smtClean="0"/>
              <a:t>语言的八大优点</a:t>
            </a:r>
            <a:endParaRPr lang="zh-CN" altLang="en-US" sz="3200" b="1" dirty="0"/>
          </a:p>
        </p:txBody>
      </p:sp>
      <p:sp>
        <p:nvSpPr>
          <p:cNvPr id="4102" name="内容占位符 4"/>
          <p:cNvSpPr>
            <a:spLocks noGrp="1" noChangeArrowheads="1"/>
          </p:cNvSpPr>
          <p:nvPr>
            <p:ph type="subTitle" idx="1"/>
          </p:nvPr>
        </p:nvSpPr>
        <p:spPr>
          <a:xfrm>
            <a:off x="36512" y="1196752"/>
            <a:ext cx="9432032" cy="5040313"/>
          </a:xfrm>
        </p:spPr>
        <p:txBody>
          <a:bodyPr>
            <a:noAutofit/>
          </a:bodyPr>
          <a:lstStyle/>
          <a:p>
            <a:pPr marL="342900" lvl="0" indent="-342900" algn="l">
              <a:lnSpc>
                <a:spcPct val="150000"/>
              </a:lnSpc>
            </a:pPr>
            <a:r>
              <a:rPr lang="zh-CN" altLang="en-US" sz="2000" b="1" dirty="0" smtClean="0">
                <a:solidFill>
                  <a:schemeClr val="tx1"/>
                </a:solidFill>
              </a:rPr>
              <a:t>  </a:t>
            </a:r>
            <a:endParaRPr lang="zh-CN" altLang="en-US" sz="2000" b="1" dirty="0">
              <a:solidFill>
                <a:schemeClr val="tx1"/>
              </a:solidFill>
            </a:endParaRPr>
          </a:p>
        </p:txBody>
      </p:sp>
      <p:graphicFrame>
        <p:nvGraphicFramePr>
          <p:cNvPr id="8" name="图表 7"/>
          <p:cNvGraphicFramePr/>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bldLst>
      <p:bldGraphic spid="8"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en-US" altLang="zh-CN" sz="3200" dirty="0" smtClean="0">
                <a:sym typeface="+mn-ea"/>
              </a:rPr>
              <a:t>1.3 Java</a:t>
            </a:r>
            <a:r>
              <a:rPr lang="zh-CN" altLang="en-US" sz="3200" dirty="0" smtClean="0">
                <a:sym typeface="+mn-ea"/>
              </a:rPr>
              <a:t>语言能做什么</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108520" y="1196752"/>
            <a:ext cx="9073008"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Java</a:t>
            </a:r>
            <a:r>
              <a:rPr lang="zh-CN" altLang="en-US" sz="2000" dirty="0" smtClean="0">
                <a:solidFill>
                  <a:schemeClr val="tx1"/>
                </a:solidFill>
                <a:latin typeface="宋体" panose="02010600030101010101" pitchFamily="2" charset="-122"/>
                <a:ea typeface="宋体" panose="02010600030101010101" pitchFamily="2" charset="-122"/>
                <a:sym typeface="+mn-ea"/>
              </a:rPr>
              <a:t>语言主要应用在互联网程序的开发领域。常见的互联网程序比如天猫</a:t>
            </a:r>
            <a:r>
              <a:rPr lang="zh-CN" altLang="en-US" sz="2000" dirty="0" smtClean="0">
                <a:solidFill>
                  <a:schemeClr val="tx1"/>
                </a:solidFill>
                <a:latin typeface="宋体" panose="02010600030101010101" pitchFamily="2" charset="-122"/>
                <a:ea typeface="宋体" panose="02010600030101010101" pitchFamily="2" charset="-122"/>
                <a:sym typeface="+mn-ea"/>
              </a:rPr>
              <a:t>、</a:t>
            </a:r>
            <a:r>
              <a:rPr lang="zh-CN" altLang="en-US" sz="2000" dirty="0" smtClean="0">
                <a:solidFill>
                  <a:schemeClr val="tx1"/>
                </a:solidFill>
                <a:latin typeface="宋体" panose="02010600030101010101" pitchFamily="2" charset="-122"/>
                <a:ea typeface="宋体" panose="02010600030101010101" pitchFamily="2" charset="-122"/>
                <a:sym typeface="+mn-ea"/>
              </a:rPr>
              <a:t>苏宁</a:t>
            </a:r>
            <a:r>
              <a:rPr lang="zh-CN" altLang="en-US" sz="2000" dirty="0" smtClean="0">
                <a:solidFill>
                  <a:schemeClr val="tx1"/>
                </a:solidFill>
                <a:latin typeface="宋体" panose="02010600030101010101" pitchFamily="2" charset="-122"/>
                <a:ea typeface="宋体" panose="02010600030101010101" pitchFamily="2" charset="-122"/>
                <a:sym typeface="+mn-ea"/>
              </a:rPr>
              <a:t>、</a:t>
            </a:r>
            <a:r>
              <a:rPr lang="zh-CN" altLang="en-US" sz="2000" dirty="0" smtClean="0">
                <a:solidFill>
                  <a:schemeClr val="tx1"/>
                </a:solidFill>
                <a:latin typeface="宋体" panose="02010600030101010101" pitchFamily="2" charset="-122"/>
                <a:ea typeface="宋体" panose="02010600030101010101" pitchFamily="2" charset="-122"/>
                <a:sym typeface="+mn-ea"/>
              </a:rPr>
              <a:t>物流系统、网银系统等，以及服务器后台处理大数据的存储、查询、数据挖掘等也有很多应用。</a:t>
            </a:r>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pic>
        <p:nvPicPr>
          <p:cNvPr id="1026" name="Picture 2"/>
          <p:cNvPicPr>
            <a:picLocks noChangeAspect="1" noChangeArrowheads="1"/>
          </p:cNvPicPr>
          <p:nvPr/>
        </p:nvPicPr>
        <p:blipFill>
          <a:blip r:embed="rId1" cstate="print"/>
          <a:srcRect/>
          <a:stretch>
            <a:fillRect/>
          </a:stretch>
        </p:blipFill>
        <p:spPr bwMode="auto">
          <a:xfrm>
            <a:off x="467544" y="2348880"/>
            <a:ext cx="8300692" cy="3744416"/>
          </a:xfrm>
          <a:prstGeom prst="rect">
            <a:avLst/>
          </a:prstGeom>
          <a:noFill/>
          <a:ln w="9525">
            <a:noFill/>
            <a:miter lim="800000"/>
            <a:headEnd/>
            <a:tailEnd/>
          </a:ln>
        </p:spPr>
      </p:pic>
      <p:pic>
        <p:nvPicPr>
          <p:cNvPr id="1027" name="Picture 3"/>
          <p:cNvPicPr>
            <a:picLocks noChangeAspect="1" noChangeArrowheads="1"/>
          </p:cNvPicPr>
          <p:nvPr/>
        </p:nvPicPr>
        <p:blipFill>
          <a:blip r:embed="rId2" cstate="print"/>
          <a:srcRect/>
          <a:stretch>
            <a:fillRect/>
          </a:stretch>
        </p:blipFill>
        <p:spPr bwMode="auto">
          <a:xfrm>
            <a:off x="467544" y="2348880"/>
            <a:ext cx="8280920" cy="37448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solidFill>
                <a:schemeClr val="accent3">
                  <a:lumMod val="50000"/>
                </a:schemeClr>
              </a:solidFill>
            </a:endParaRPr>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solidFill>
                <a:schemeClr val="accent3">
                  <a:lumMod val="50000"/>
                </a:schemeClr>
              </a:solidFill>
            </a:endParaRPr>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olidFill>
                  <a:schemeClr val="tx1"/>
                </a:solidFill>
                <a:sym typeface="Arial" panose="020B0604020202020204" pitchFamily="34" charset="0"/>
              </a:rPr>
              <a:t>SYIT</a:t>
            </a:r>
            <a:endParaRPr lang="en-US" altLang="zh-CN" dirty="0">
              <a:solidFill>
                <a:schemeClr val="tx1"/>
              </a:solidFill>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olidFill>
                  <a:schemeClr val="tx1"/>
                </a:solidFill>
                <a:sym typeface="+mn-ea"/>
              </a:rPr>
              <a:t>计算机</a:t>
            </a:r>
            <a:endParaRPr lang="zh-CN" altLang="en-US" sz="3200" dirty="0" smtClean="0">
              <a:solidFill>
                <a:schemeClr val="tx1"/>
              </a:solidFill>
              <a:ea typeface="黑体" panose="02010609060101010101" pitchFamily="49" charset="-122"/>
              <a:sym typeface="+mn-ea"/>
            </a:endParaRPr>
          </a:p>
        </p:txBody>
      </p:sp>
      <p:sp>
        <p:nvSpPr>
          <p:cNvPr id="4102" name="内容占位符 4"/>
          <p:cNvSpPr>
            <a:spLocks noGrp="1" noChangeArrowheads="1"/>
          </p:cNvSpPr>
          <p:nvPr>
            <p:ph type="subTitle" idx="1"/>
          </p:nvPr>
        </p:nvSpPr>
        <p:spPr>
          <a:xfrm>
            <a:off x="35496" y="1268760"/>
            <a:ext cx="8856984"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计算机硬件（</a:t>
            </a:r>
            <a:r>
              <a:rPr lang="en-US" altLang="x-none" sz="2000" dirty="0" smtClean="0">
                <a:solidFill>
                  <a:schemeClr val="tx1"/>
                </a:solidFill>
                <a:latin typeface="宋体" panose="02010600030101010101" pitchFamily="2" charset="-122"/>
                <a:ea typeface="宋体" panose="02010600030101010101" pitchFamily="2" charset="-122"/>
                <a:sym typeface="+mn-ea"/>
              </a:rPr>
              <a:t>Computer Hardware</a:t>
            </a:r>
            <a:r>
              <a:rPr lang="zh-CN" altLang="en-US" sz="2000" dirty="0" smtClean="0">
                <a:solidFill>
                  <a:schemeClr val="tx1"/>
                </a:solidFill>
                <a:latin typeface="宋体" panose="02010600030101010101" pitchFamily="2" charset="-122"/>
                <a:ea typeface="宋体" panose="02010600030101010101" pitchFamily="2" charset="-122"/>
                <a:sym typeface="+mn-ea"/>
              </a:rPr>
              <a:t>）是指计算机系统中由电子，机械和光电元件等组成的各种物理装置的总称。这些物理装置按系统结构的要求构成一个有机整体为计算机软件运行提供物质基础。</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buFont typeface="Wingdings" panose="05000000000000000000" charset="0"/>
              <a:buChar char="l"/>
            </a:pPr>
            <a:endParaRPr lang="en-US" altLang="x-none" sz="2000" dirty="0" smtClean="0">
              <a:solidFill>
                <a:schemeClr val="tx1"/>
              </a:solidFill>
              <a:latin typeface="宋体" panose="02010600030101010101" pitchFamily="2" charset="-122"/>
              <a:ea typeface="宋体" panose="02010600030101010101" pitchFamily="2" charset="-122"/>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endParaRPr lang="zh-CN" altLang="en-US" sz="2000" dirty="0" smtClean="0">
              <a:solidFill>
                <a:schemeClr val="tx1"/>
              </a:solidFill>
              <a:latin typeface="宋体" panose="02010600030101010101" pitchFamily="2" charset="-122"/>
              <a:ea typeface="宋体" panose="02010600030101010101" pitchFamily="2" charset="-122"/>
            </a:endParaRPr>
          </a:p>
          <a:p>
            <a:pPr lvl="0" algn="l" fontAlgn="base">
              <a:lnSpc>
                <a:spcPct val="90000"/>
              </a:lnSpc>
              <a:spcAft>
                <a:spcPct val="0"/>
              </a:spcAft>
              <a:buClr>
                <a:schemeClr val="tx1"/>
              </a:buClr>
              <a:buSzPct val="70000"/>
              <a:buFont typeface="Wingdings" panose="05000000000000000000" pitchFamily="2" charset="2"/>
              <a:defRPr/>
            </a:pPr>
            <a:endParaRPr lang="zh-CN" altLang="en-US" sz="2000" dirty="0" smtClean="0">
              <a:solidFill>
                <a:schemeClr val="tx1"/>
              </a:solidFill>
              <a:latin typeface="宋体" panose="02010600030101010101" pitchFamily="2" charset="-122"/>
              <a:ea typeface="宋体" panose="02010600030101010101" pitchFamily="2" charset="-122"/>
            </a:endParaRPr>
          </a:p>
        </p:txBody>
      </p:sp>
      <p:pic>
        <p:nvPicPr>
          <p:cNvPr id="7" name="图片 6" descr="jisuaji.jpg"/>
          <p:cNvPicPr>
            <a:picLocks noChangeAspect="1"/>
          </p:cNvPicPr>
          <p:nvPr/>
        </p:nvPicPr>
        <p:blipFill>
          <a:blip r:embed="rId1" cstate="print"/>
          <a:stretch>
            <a:fillRect/>
          </a:stretch>
        </p:blipFill>
        <p:spPr>
          <a:xfrm>
            <a:off x="2267744" y="2348880"/>
            <a:ext cx="4762500" cy="35718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计算机软件</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0" y="1196752"/>
            <a:ext cx="8856984"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计算机软件是使用计算机过程中必不可少的东西，计算机软件可以使计算机按照事先预定好的顺序完成特定的功能，</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计算机软件按照其功能划分为：</a:t>
            </a:r>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系统软件</a:t>
            </a:r>
            <a:r>
              <a:rPr lang="en-US" altLang="zh-CN" sz="2000" dirty="0" smtClean="0">
                <a:solidFill>
                  <a:schemeClr val="tx1"/>
                </a:solidFill>
                <a:latin typeface="宋体" panose="02010600030101010101" pitchFamily="2" charset="-122"/>
                <a:ea typeface="宋体" panose="02010600030101010101" pitchFamily="2" charset="-122"/>
                <a:sym typeface="+mn-ea"/>
              </a:rPr>
              <a:t> 2.</a:t>
            </a:r>
            <a:r>
              <a:rPr lang="zh-CN" altLang="en-US" sz="2000" dirty="0" smtClean="0">
                <a:solidFill>
                  <a:schemeClr val="tx1"/>
                </a:solidFill>
                <a:latin typeface="宋体" panose="02010600030101010101" pitchFamily="2" charset="-122"/>
                <a:ea typeface="宋体" panose="02010600030101010101" pitchFamily="2" charset="-122"/>
                <a:sym typeface="+mn-ea"/>
              </a:rPr>
              <a:t>应用软件</a:t>
            </a:r>
            <a:endParaRPr lang="en-US" altLang="zh-CN" sz="2000" dirty="0" smtClean="0">
              <a:solidFill>
                <a:schemeClr val="tx1"/>
              </a:solidFill>
              <a:latin typeface="宋体" panose="02010600030101010101" pitchFamily="2" charset="-122"/>
              <a:ea typeface="宋体" panose="02010600030101010101" pitchFamily="2" charset="-122"/>
              <a:sym typeface="+mn-ea"/>
            </a:endParaRPr>
          </a:p>
        </p:txBody>
      </p:sp>
      <p:pic>
        <p:nvPicPr>
          <p:cNvPr id="7" name="图片 6" descr="jisuaji.jpg"/>
          <p:cNvPicPr>
            <a:picLocks noChangeAspect="1"/>
          </p:cNvPicPr>
          <p:nvPr/>
        </p:nvPicPr>
        <p:blipFill>
          <a:blip r:embed="rId1" cstate="print"/>
          <a:stretch>
            <a:fillRect/>
          </a:stretch>
        </p:blipFill>
        <p:spPr>
          <a:xfrm>
            <a:off x="1259632" y="2564904"/>
            <a:ext cx="6438672" cy="3528392"/>
          </a:xfrm>
          <a:prstGeom prst="rect">
            <a:avLst/>
          </a:prstGeom>
        </p:spPr>
      </p:pic>
      <p:pic>
        <p:nvPicPr>
          <p:cNvPr id="8" name="图片 7" descr="jisuaji.jpg"/>
          <p:cNvPicPr>
            <a:picLocks noChangeAspect="1"/>
          </p:cNvPicPr>
          <p:nvPr/>
        </p:nvPicPr>
        <p:blipFill>
          <a:blip r:embed="rId2" cstate="print"/>
          <a:stretch>
            <a:fillRect/>
          </a:stretch>
        </p:blipFill>
        <p:spPr>
          <a:xfrm>
            <a:off x="971600" y="2348880"/>
            <a:ext cx="6748242" cy="3795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计算机语言</a:t>
            </a:r>
            <a:r>
              <a:rPr lang="en-US" altLang="zh-CN" sz="3200" dirty="0" smtClean="0">
                <a:sym typeface="+mn-ea"/>
              </a:rPr>
              <a:t>	</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107504" y="1340768"/>
            <a:ext cx="8820472" cy="5040313"/>
          </a:xfrm>
        </p:spPr>
        <p:txBody>
          <a:bodyPr>
            <a:normAutofit/>
          </a:bodyPr>
          <a:lstStyle/>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语言</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r>
              <a:rPr lang="zh-CN" altLang="en-US" sz="2000" dirty="0" smtClean="0">
                <a:solidFill>
                  <a:schemeClr val="tx1"/>
                </a:solidFill>
                <a:latin typeface="宋体" panose="02010600030101010101" pitchFamily="2" charset="-122"/>
                <a:ea typeface="宋体" panose="02010600030101010101" pitchFamily="2" charset="-122"/>
                <a:sym typeface="+mn-ea"/>
              </a:rPr>
              <a:t>人类进行沟通交流的各种表达符号，方便人与人之间进行沟通与信息交换</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计算机语言</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a:solidFill>
                <a:schemeClr val="tx1"/>
              </a:solidFill>
            </a:endParaRPr>
          </a:p>
        </p:txBody>
      </p:sp>
      <p:pic>
        <p:nvPicPr>
          <p:cNvPr id="8" name="图片 7" descr="jisuaji.jpg"/>
          <p:cNvPicPr>
            <a:picLocks noChangeAspect="1"/>
          </p:cNvPicPr>
          <p:nvPr/>
        </p:nvPicPr>
        <p:blipFill>
          <a:blip r:embed="rId1" cstate="print"/>
          <a:stretch>
            <a:fillRect/>
          </a:stretch>
        </p:blipFill>
        <p:spPr>
          <a:xfrm>
            <a:off x="1691680" y="2564904"/>
            <a:ext cx="5832648" cy="3645405"/>
          </a:xfrm>
          <a:prstGeom prst="rect">
            <a:avLst/>
          </a:prstGeom>
        </p:spPr>
      </p:pic>
      <p:sp>
        <p:nvSpPr>
          <p:cNvPr id="9" name="圆角矩形标注 8"/>
          <p:cNvSpPr/>
          <p:nvPr/>
        </p:nvSpPr>
        <p:spPr>
          <a:xfrm>
            <a:off x="6444208" y="2348880"/>
            <a:ext cx="2160240" cy="936104"/>
          </a:xfrm>
          <a:prstGeom prst="wedgeRoundRectCallout">
            <a:avLst>
              <a:gd name="adj1" fmla="val -85208"/>
              <a:gd name="adj2" fmla="val 64535"/>
              <a:gd name="adj3" fmla="val 16667"/>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a:t>
            </a:r>
            <a:r>
              <a:rPr lang="zh-CN" altLang="en-US" dirty="0" smtClean="0">
                <a:solidFill>
                  <a:schemeClr val="tx1"/>
                </a:solidFill>
              </a:rPr>
              <a:t>、</a:t>
            </a:r>
            <a:r>
              <a:rPr lang="en-US" altLang="zh-CN" dirty="0" smtClean="0">
                <a:solidFill>
                  <a:schemeClr val="tx1"/>
                </a:solidFill>
              </a:rPr>
              <a:t>JAVA</a:t>
            </a:r>
            <a:r>
              <a:rPr lang="zh-CN" altLang="en-US" dirty="0" smtClean="0">
                <a:solidFill>
                  <a:schemeClr val="tx1"/>
                </a:solidFill>
              </a:rPr>
              <a:t>、</a:t>
            </a:r>
            <a:r>
              <a:rPr lang="en-US" altLang="zh-CN" dirty="0" smtClean="0">
                <a:solidFill>
                  <a:schemeClr val="tx1"/>
                </a:solidFill>
              </a:rPr>
              <a:t>JS</a:t>
            </a:r>
            <a:r>
              <a:rPr lang="zh-CN" altLang="en-US" dirty="0" smtClean="0">
                <a:solidFill>
                  <a:schemeClr val="tx1"/>
                </a:solidFill>
              </a:rPr>
              <a:t>、</a:t>
            </a:r>
            <a:r>
              <a:rPr lang="en-US" altLang="zh-CN" dirty="0" smtClean="0">
                <a:solidFill>
                  <a:schemeClr val="tx1"/>
                </a:solidFill>
              </a:rPr>
              <a:t>JQ</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人机交互</a:t>
            </a:r>
            <a:r>
              <a:rPr lang="en-US" altLang="zh-CN" sz="3200" dirty="0" smtClean="0">
                <a:sym typeface="+mn-ea"/>
              </a:rPr>
              <a:t>	</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136904" cy="5040313"/>
          </a:xfrm>
        </p:spPr>
        <p:txBody>
          <a:bodyPr>
            <a:normAutofit/>
          </a:bodyPr>
          <a:lstStyle/>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软件的出现实现了人与计算机之间更好的交互。</a:t>
            </a:r>
            <a:endParaRPr lang="en-US" altLang="x-none" sz="2000" dirty="0" smtClean="0">
              <a:solidFill>
                <a:schemeClr val="tx1"/>
              </a:solidFill>
              <a:latin typeface="宋体" panose="02010600030101010101" pitchFamily="2" charset="-122"/>
              <a:ea typeface="宋体" panose="02010600030101010101" pitchFamily="2" charset="-122"/>
            </a:endParaRPr>
          </a:p>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交互方式</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x-none" sz="2000"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图形化界面：</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r>
              <a:rPr lang="en-US" altLang="zh-CN" sz="2000" dirty="0" smtClean="0">
                <a:solidFill>
                  <a:schemeClr val="tx1"/>
                </a:solidFill>
                <a:latin typeface="宋体" panose="02010600030101010101" pitchFamily="2" charset="-122"/>
                <a:ea typeface="宋体" panose="02010600030101010101" pitchFamily="2" charset="-122"/>
                <a:sym typeface="+mn-ea"/>
              </a:rPr>
              <a:t>	</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endParaRPr lang="en-US" altLang="x-none" sz="2000"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en-US" altLang="zh-CN" sz="2000" dirty="0" smtClean="0">
                <a:solidFill>
                  <a:schemeClr val="tx1"/>
                </a:solidFill>
                <a:latin typeface="宋体" panose="02010600030101010101" pitchFamily="2" charset="-122"/>
                <a:ea typeface="宋体" panose="02010600030101010101" pitchFamily="2" charset="-122"/>
                <a:sym typeface="+mn-ea"/>
              </a:rPr>
              <a:t>2.</a:t>
            </a:r>
            <a:r>
              <a:rPr lang="zh-CN" altLang="en-US" sz="2000" dirty="0" smtClean="0">
                <a:solidFill>
                  <a:schemeClr val="tx1"/>
                </a:solidFill>
                <a:latin typeface="宋体" panose="02010600030101010101" pitchFamily="2" charset="-122"/>
                <a:ea typeface="宋体" panose="02010600030101010101" pitchFamily="2" charset="-122"/>
                <a:sym typeface="+mn-ea"/>
              </a:rPr>
              <a:t>命令行方式</a:t>
            </a:r>
            <a:r>
              <a:rPr lang="en-US" altLang="zh-CN" sz="2000" dirty="0" smtClean="0">
                <a:solidFill>
                  <a:schemeClr val="tx1"/>
                </a:solidFill>
                <a:latin typeface="宋体" panose="02010600030101010101" pitchFamily="2" charset="-122"/>
                <a:ea typeface="宋体" panose="02010600030101010101" pitchFamily="2" charset="-122"/>
                <a:sym typeface="+mn-ea"/>
              </a:rPr>
              <a:t>:</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Clr>
                <a:srgbClr val="8EB4E3"/>
              </a:buClr>
            </a:pPr>
            <a:r>
              <a:rPr lang="en-US" altLang="zh-CN" sz="2000" dirty="0" smtClean="0">
                <a:solidFill>
                  <a:schemeClr val="tx1"/>
                </a:solidFill>
                <a:latin typeface="宋体" panose="02010600030101010101" pitchFamily="2" charset="-122"/>
                <a:ea typeface="宋体" panose="02010600030101010101" pitchFamily="2" charset="-122"/>
                <a:sym typeface="+mn-ea"/>
              </a:rPr>
              <a:t>	</a:t>
            </a:r>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a:solidFill>
                <a:schemeClr val="tx1"/>
              </a:solidFill>
            </a:endParaRPr>
          </a:p>
        </p:txBody>
      </p:sp>
      <p:pic>
        <p:nvPicPr>
          <p:cNvPr id="7170" name="Picture 2"/>
          <p:cNvPicPr>
            <a:picLocks noChangeAspect="1" noChangeArrowheads="1"/>
          </p:cNvPicPr>
          <p:nvPr/>
        </p:nvPicPr>
        <p:blipFill>
          <a:blip r:embed="rId1" cstate="print"/>
          <a:srcRect/>
          <a:stretch>
            <a:fillRect/>
          </a:stretch>
        </p:blipFill>
        <p:spPr bwMode="auto">
          <a:xfrm>
            <a:off x="2627784" y="4653136"/>
            <a:ext cx="4781550" cy="1152525"/>
          </a:xfrm>
          <a:prstGeom prst="rect">
            <a:avLst/>
          </a:prstGeom>
          <a:noFill/>
          <a:ln w="9525">
            <a:noFill/>
            <a:miter lim="800000"/>
            <a:headEnd/>
            <a:tailEnd/>
          </a:ln>
        </p:spPr>
      </p:pic>
      <p:pic>
        <p:nvPicPr>
          <p:cNvPr id="7171" name="Picture 3"/>
          <p:cNvPicPr>
            <a:picLocks noChangeAspect="1" noChangeArrowheads="1"/>
          </p:cNvPicPr>
          <p:nvPr/>
        </p:nvPicPr>
        <p:blipFill>
          <a:blip r:embed="rId2" cstate="print"/>
          <a:srcRect/>
          <a:stretch>
            <a:fillRect/>
          </a:stretch>
        </p:blipFill>
        <p:spPr bwMode="auto">
          <a:xfrm>
            <a:off x="2699792" y="1988840"/>
            <a:ext cx="4680520" cy="2244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键盘功能键介绍</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136904" cy="5040313"/>
          </a:xfrm>
        </p:spPr>
        <p:txBody>
          <a:bodyPr>
            <a:normAutofit/>
          </a:bodyPr>
          <a:lstStyle/>
          <a:p>
            <a:pPr marL="342900" lvl="0" indent="-342900" algn="l"/>
            <a:r>
              <a:rPr lang="en-US" altLang="x-none" sz="2000" dirty="0" smtClean="0">
                <a:solidFill>
                  <a:schemeClr val="tx1"/>
                </a:solidFill>
                <a:sym typeface="+mn-ea"/>
              </a:rPr>
              <a:t>1</a:t>
            </a:r>
            <a:r>
              <a:rPr lang="zh-CN" altLang="en-US" sz="2000" dirty="0" smtClean="0">
                <a:solidFill>
                  <a:schemeClr val="tx1"/>
                </a:solidFill>
                <a:sym typeface="+mn-ea"/>
              </a:rPr>
              <a:t>、</a:t>
            </a:r>
            <a:r>
              <a:rPr lang="en-US" altLang="x-none" sz="2000" dirty="0" smtClean="0">
                <a:solidFill>
                  <a:schemeClr val="tx1"/>
                </a:solidFill>
                <a:sym typeface="+mn-ea"/>
              </a:rPr>
              <a:t>Tab					</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2</a:t>
            </a:r>
            <a:r>
              <a:rPr lang="zh-CN" altLang="en-US" sz="2000" dirty="0" smtClean="0">
                <a:solidFill>
                  <a:schemeClr val="tx1"/>
                </a:solidFill>
                <a:sym typeface="+mn-ea"/>
              </a:rPr>
              <a:t>、</a:t>
            </a:r>
            <a:r>
              <a:rPr lang="en-US" altLang="x-none" sz="2000" dirty="0" smtClean="0">
                <a:solidFill>
                  <a:schemeClr val="tx1"/>
                </a:solidFill>
                <a:sym typeface="+mn-ea"/>
              </a:rPr>
              <a:t>Shift     Ctrl	Alt</a:t>
            </a:r>
            <a:endParaRPr lang="en-US" altLang="x-none" sz="2000" dirty="0" smtClean="0">
              <a:solidFill>
                <a:schemeClr val="tx1"/>
              </a:solidFill>
            </a:endParaRPr>
          </a:p>
          <a:p>
            <a:pPr marL="342900" lvl="0" indent="-342900" algn="l"/>
            <a:r>
              <a:rPr lang="en-US" altLang="zh-CN" sz="2000" dirty="0" smtClean="0">
                <a:solidFill>
                  <a:schemeClr val="tx1"/>
                </a:solidFill>
                <a:sym typeface="+mn-ea"/>
              </a:rPr>
              <a:t>3</a:t>
            </a:r>
            <a:r>
              <a:rPr lang="zh-CN" altLang="en-US" sz="2000" dirty="0" smtClean="0">
                <a:solidFill>
                  <a:schemeClr val="tx1"/>
                </a:solidFill>
                <a:sym typeface="+mn-ea"/>
              </a:rPr>
              <a:t>、空格	</a:t>
            </a:r>
            <a:r>
              <a:rPr lang="en-US" altLang="x-none" sz="2000" dirty="0" smtClean="0">
                <a:solidFill>
                  <a:schemeClr val="tx1"/>
                </a:solidFill>
                <a:sym typeface="+mn-ea"/>
              </a:rPr>
              <a:t>Enter</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4</a:t>
            </a:r>
            <a:r>
              <a:rPr lang="zh-CN" altLang="en-US" sz="2000" dirty="0" smtClean="0">
                <a:solidFill>
                  <a:schemeClr val="tx1"/>
                </a:solidFill>
                <a:sym typeface="+mn-ea"/>
              </a:rPr>
              <a:t>、</a:t>
            </a:r>
            <a:r>
              <a:rPr lang="en-US" altLang="x-none" sz="2000" dirty="0" smtClean="0">
                <a:solidFill>
                  <a:schemeClr val="tx1"/>
                </a:solidFill>
                <a:sym typeface="+mn-ea"/>
              </a:rPr>
              <a:t>Window</a:t>
            </a:r>
            <a:endParaRPr lang="en-US" altLang="x-none" sz="2000" dirty="0" smtClean="0">
              <a:solidFill>
                <a:schemeClr val="tx1"/>
              </a:solidFill>
            </a:endParaRPr>
          </a:p>
          <a:p>
            <a:pPr marL="342900" lvl="0" indent="-342900" algn="l"/>
            <a:r>
              <a:rPr lang="en-US" altLang="zh-CN" sz="2000" dirty="0" smtClean="0">
                <a:solidFill>
                  <a:schemeClr val="tx1"/>
                </a:solidFill>
                <a:sym typeface="+mn-ea"/>
              </a:rPr>
              <a:t>5</a:t>
            </a:r>
            <a:r>
              <a:rPr lang="zh-CN" altLang="en-US" sz="2000" dirty="0" smtClean="0">
                <a:solidFill>
                  <a:schemeClr val="tx1"/>
                </a:solidFill>
                <a:sym typeface="+mn-ea"/>
              </a:rPr>
              <a:t>、上下左右</a:t>
            </a:r>
            <a:endParaRPr lang="en-US" altLang="x-none" sz="2000" dirty="0" smtClean="0">
              <a:solidFill>
                <a:schemeClr val="tx1"/>
              </a:solidFill>
            </a:endParaRPr>
          </a:p>
          <a:p>
            <a:pPr marL="342900" lvl="0" indent="-342900" algn="l"/>
            <a:r>
              <a:rPr lang="en-US" altLang="zh-CN" sz="2000" dirty="0" smtClean="0">
                <a:solidFill>
                  <a:schemeClr val="tx1"/>
                </a:solidFill>
                <a:sym typeface="+mn-ea"/>
              </a:rPr>
              <a:t>6</a:t>
            </a:r>
            <a:r>
              <a:rPr lang="zh-CN" altLang="en-US" sz="2000" dirty="0" smtClean="0">
                <a:solidFill>
                  <a:schemeClr val="tx1"/>
                </a:solidFill>
                <a:sym typeface="+mn-ea"/>
              </a:rPr>
              <a:t>、PrtSc(PrintScreen)屏幕截图</a:t>
            </a:r>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键盘快捷键介绍</a:t>
            </a:r>
            <a:r>
              <a:rPr lang="en-US" altLang="zh-CN" sz="3200" dirty="0" smtClean="0">
                <a:sym typeface="+mn-ea"/>
              </a:rPr>
              <a:t>	</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136904" cy="5040313"/>
          </a:xfrm>
        </p:spPr>
        <p:txBody>
          <a:bodyPr>
            <a:normAutofit/>
          </a:bodyPr>
          <a:lstStyle/>
          <a:p>
            <a:pPr marL="342900" lvl="0" indent="-342900" algn="l"/>
            <a:r>
              <a:rPr lang="en-US" altLang="x-none" sz="2000" dirty="0" smtClean="0">
                <a:solidFill>
                  <a:schemeClr val="tx1"/>
                </a:solidFill>
                <a:sym typeface="+mn-ea"/>
              </a:rPr>
              <a:t>1</a:t>
            </a:r>
            <a:r>
              <a:rPr lang="zh-CN" altLang="en-US" sz="2000" dirty="0" smtClean="0">
                <a:solidFill>
                  <a:schemeClr val="tx1"/>
                </a:solidFill>
                <a:sym typeface="+mn-ea"/>
              </a:rPr>
              <a:t>、</a:t>
            </a:r>
            <a:r>
              <a:rPr lang="en-US" altLang="x-none" sz="2000" dirty="0" err="1" smtClean="0">
                <a:solidFill>
                  <a:schemeClr val="tx1"/>
                </a:solidFill>
                <a:sym typeface="+mn-ea"/>
              </a:rPr>
              <a:t>Ctrl+A</a:t>
            </a:r>
            <a:r>
              <a:rPr lang="en-US" altLang="x-none" sz="2000" dirty="0" smtClean="0">
                <a:solidFill>
                  <a:schemeClr val="tx1"/>
                </a:solidFill>
                <a:sym typeface="+mn-ea"/>
              </a:rPr>
              <a:t>	</a:t>
            </a:r>
            <a:r>
              <a:rPr lang="zh-CN" altLang="en-US" sz="2000" dirty="0" smtClean="0">
                <a:solidFill>
                  <a:schemeClr val="tx1"/>
                </a:solidFill>
                <a:sym typeface="+mn-ea"/>
              </a:rPr>
              <a:t>全选</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2</a:t>
            </a:r>
            <a:r>
              <a:rPr lang="zh-CN" altLang="en-US" sz="2000" dirty="0" smtClean="0">
                <a:solidFill>
                  <a:schemeClr val="tx1"/>
                </a:solidFill>
                <a:sym typeface="+mn-ea"/>
              </a:rPr>
              <a:t>、</a:t>
            </a:r>
            <a:r>
              <a:rPr lang="en-US" altLang="x-none" sz="2000" dirty="0" err="1" smtClean="0">
                <a:solidFill>
                  <a:schemeClr val="tx1"/>
                </a:solidFill>
                <a:sym typeface="+mn-ea"/>
              </a:rPr>
              <a:t>Ctrl+C</a:t>
            </a:r>
            <a:r>
              <a:rPr lang="en-US" altLang="x-none" sz="2000" dirty="0" smtClean="0">
                <a:solidFill>
                  <a:schemeClr val="tx1"/>
                </a:solidFill>
                <a:sym typeface="+mn-ea"/>
              </a:rPr>
              <a:t>	</a:t>
            </a:r>
            <a:r>
              <a:rPr lang="zh-CN" altLang="en-US" sz="2000" dirty="0" smtClean="0">
                <a:solidFill>
                  <a:schemeClr val="tx1"/>
                </a:solidFill>
                <a:sym typeface="+mn-ea"/>
              </a:rPr>
              <a:t>复制</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3</a:t>
            </a:r>
            <a:r>
              <a:rPr lang="zh-CN" altLang="en-US" sz="2000" dirty="0" smtClean="0">
                <a:solidFill>
                  <a:schemeClr val="tx1"/>
                </a:solidFill>
                <a:sym typeface="+mn-ea"/>
              </a:rPr>
              <a:t>、</a:t>
            </a:r>
            <a:r>
              <a:rPr lang="en-US" altLang="x-none" sz="2000" dirty="0" err="1" smtClean="0">
                <a:solidFill>
                  <a:schemeClr val="tx1"/>
                </a:solidFill>
                <a:sym typeface="+mn-ea"/>
              </a:rPr>
              <a:t>Ctrl+V</a:t>
            </a:r>
            <a:r>
              <a:rPr lang="en-US" altLang="x-none" sz="2000" dirty="0" smtClean="0">
                <a:solidFill>
                  <a:schemeClr val="tx1"/>
                </a:solidFill>
                <a:sym typeface="+mn-ea"/>
              </a:rPr>
              <a:t>	</a:t>
            </a:r>
            <a:r>
              <a:rPr lang="zh-CN" altLang="en-US" sz="2000" dirty="0" smtClean="0">
                <a:solidFill>
                  <a:schemeClr val="tx1"/>
                </a:solidFill>
                <a:sym typeface="+mn-ea"/>
              </a:rPr>
              <a:t>粘贴</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4</a:t>
            </a:r>
            <a:r>
              <a:rPr lang="zh-CN" altLang="en-US" sz="2000" dirty="0" smtClean="0">
                <a:solidFill>
                  <a:schemeClr val="tx1"/>
                </a:solidFill>
                <a:sym typeface="+mn-ea"/>
              </a:rPr>
              <a:t>、</a:t>
            </a:r>
            <a:r>
              <a:rPr lang="en-US" altLang="x-none" sz="2000" dirty="0" err="1" smtClean="0">
                <a:solidFill>
                  <a:schemeClr val="tx1"/>
                </a:solidFill>
                <a:sym typeface="+mn-ea"/>
              </a:rPr>
              <a:t>Ctrl+X</a:t>
            </a:r>
            <a:r>
              <a:rPr lang="en-US" altLang="x-none" sz="2000" dirty="0" smtClean="0">
                <a:solidFill>
                  <a:schemeClr val="tx1"/>
                </a:solidFill>
                <a:sym typeface="+mn-ea"/>
              </a:rPr>
              <a:t>	</a:t>
            </a:r>
            <a:r>
              <a:rPr lang="zh-CN" altLang="en-US" sz="2000" dirty="0" smtClean="0">
                <a:solidFill>
                  <a:schemeClr val="tx1"/>
                </a:solidFill>
                <a:sym typeface="+mn-ea"/>
              </a:rPr>
              <a:t>剪切</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5</a:t>
            </a:r>
            <a:r>
              <a:rPr lang="zh-CN" altLang="en-US" sz="2000" dirty="0" smtClean="0">
                <a:solidFill>
                  <a:schemeClr val="tx1"/>
                </a:solidFill>
                <a:sym typeface="+mn-ea"/>
              </a:rPr>
              <a:t>、</a:t>
            </a:r>
            <a:r>
              <a:rPr lang="en-US" altLang="x-none" sz="2000" dirty="0" err="1" smtClean="0">
                <a:solidFill>
                  <a:schemeClr val="tx1"/>
                </a:solidFill>
                <a:sym typeface="+mn-ea"/>
              </a:rPr>
              <a:t>Ctrl+Z</a:t>
            </a:r>
            <a:r>
              <a:rPr lang="en-US" altLang="x-none" sz="2000" dirty="0" smtClean="0">
                <a:solidFill>
                  <a:schemeClr val="tx1"/>
                </a:solidFill>
                <a:sym typeface="+mn-ea"/>
              </a:rPr>
              <a:t>	</a:t>
            </a:r>
            <a:r>
              <a:rPr lang="zh-CN" altLang="en-US" sz="2000" dirty="0" smtClean="0">
                <a:solidFill>
                  <a:schemeClr val="tx1"/>
                </a:solidFill>
                <a:sym typeface="+mn-ea"/>
              </a:rPr>
              <a:t>撤销</a:t>
            </a:r>
            <a:endParaRPr lang="en-US" altLang="x-none" sz="2000" dirty="0" smtClean="0">
              <a:solidFill>
                <a:schemeClr val="tx1"/>
              </a:solidFill>
            </a:endParaRPr>
          </a:p>
          <a:p>
            <a:pPr marL="342900" lvl="0" indent="-342900" algn="l"/>
            <a:r>
              <a:rPr lang="en-US" altLang="x-none" sz="2000" dirty="0" smtClean="0">
                <a:solidFill>
                  <a:schemeClr val="tx1"/>
                </a:solidFill>
                <a:sym typeface="+mn-ea"/>
              </a:rPr>
              <a:t>6</a:t>
            </a:r>
            <a:r>
              <a:rPr lang="zh-CN" altLang="en-US" sz="2000" dirty="0" smtClean="0">
                <a:solidFill>
                  <a:schemeClr val="tx1"/>
                </a:solidFill>
                <a:sym typeface="+mn-ea"/>
              </a:rPr>
              <a:t>、</a:t>
            </a:r>
            <a:r>
              <a:rPr lang="en-US" altLang="x-none" sz="2000" dirty="0" err="1" smtClean="0">
                <a:solidFill>
                  <a:schemeClr val="tx1"/>
                </a:solidFill>
                <a:sym typeface="+mn-ea"/>
              </a:rPr>
              <a:t>Ctrl+S</a:t>
            </a:r>
            <a:r>
              <a:rPr lang="en-US" altLang="x-none" sz="2000" dirty="0" smtClean="0">
                <a:solidFill>
                  <a:schemeClr val="tx1"/>
                </a:solidFill>
                <a:sym typeface="+mn-ea"/>
              </a:rPr>
              <a:t>	</a:t>
            </a:r>
            <a:r>
              <a:rPr lang="zh-CN" altLang="en-US" sz="2000" dirty="0" smtClean="0">
                <a:solidFill>
                  <a:schemeClr val="tx1"/>
                </a:solidFill>
                <a:sym typeface="+mn-ea"/>
              </a:rPr>
              <a:t>保存</a:t>
            </a:r>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marL="342900" lvl="0" indent="-342900" algn="l"/>
            <a:r>
              <a:rPr lang="zh-CN" altLang="en-US" sz="3200" dirty="0" smtClean="0">
                <a:latin typeface="宋体" panose="02010600030101010101" pitchFamily="2" charset="-122"/>
                <a:ea typeface="宋体" panose="02010600030101010101" pitchFamily="2" charset="-122"/>
                <a:sym typeface="+mn-ea"/>
              </a:rPr>
              <a:t>常用</a:t>
            </a:r>
            <a:r>
              <a:rPr lang="en-US" altLang="zh-CN" sz="3200" dirty="0" smtClean="0">
                <a:latin typeface="宋体" panose="02010600030101010101" pitchFamily="2" charset="-122"/>
                <a:ea typeface="宋体" panose="02010600030101010101" pitchFamily="2" charset="-122"/>
                <a:sym typeface="+mn-ea"/>
              </a:rPr>
              <a:t>DOS</a:t>
            </a:r>
            <a:r>
              <a:rPr lang="zh-CN" altLang="en-US" sz="3200" dirty="0" smtClean="0">
                <a:latin typeface="宋体" panose="02010600030101010101" pitchFamily="2" charset="-122"/>
                <a:ea typeface="宋体" panose="02010600030101010101" pitchFamily="2" charset="-122"/>
                <a:sym typeface="+mn-ea"/>
              </a:rPr>
              <a:t>命令</a:t>
            </a:r>
            <a:endParaRPr lang="zh-CN" altLang="en-US" sz="3200" dirty="0" smtClean="0">
              <a:latin typeface="宋体" panose="02010600030101010101" pitchFamily="2" charset="-122"/>
              <a:ea typeface="宋体" panose="02010600030101010101" pitchFamily="2" charset="-122"/>
              <a:sym typeface="+mn-ea"/>
            </a:endParaRPr>
          </a:p>
        </p:txBody>
      </p:sp>
      <p:sp>
        <p:nvSpPr>
          <p:cNvPr id="4102" name="内容占位符 4"/>
          <p:cNvSpPr>
            <a:spLocks noGrp="1" noChangeArrowheads="1"/>
          </p:cNvSpPr>
          <p:nvPr>
            <p:ph type="subTitle" idx="1"/>
          </p:nvPr>
        </p:nvSpPr>
        <p:spPr>
          <a:xfrm>
            <a:off x="179512" y="1196752"/>
            <a:ext cx="8712968" cy="5040313"/>
          </a:xfrm>
        </p:spPr>
        <p:txBody>
          <a:bodyPr>
            <a:normAutofit/>
          </a:bodyPr>
          <a:lstStyle/>
          <a:p>
            <a:pPr marL="342900" lvl="0" indent="-342900" algn="l"/>
            <a:r>
              <a:rPr lang="en-US" altLang="zh-CN" sz="1800" dirty="0" smtClean="0">
                <a:solidFill>
                  <a:schemeClr val="tx1"/>
                </a:solidFill>
                <a:latin typeface="宋体" panose="02010600030101010101" pitchFamily="2" charset="-122"/>
                <a:ea typeface="宋体" panose="02010600030101010101" pitchFamily="2" charset="-122"/>
                <a:sym typeface="+mn-ea"/>
              </a:rPr>
              <a:t>		Java</a:t>
            </a:r>
            <a:r>
              <a:rPr lang="zh-CN" altLang="en-US" sz="1800" dirty="0" smtClean="0">
                <a:solidFill>
                  <a:schemeClr val="tx1"/>
                </a:solidFill>
                <a:latin typeface="宋体" panose="02010600030101010101" pitchFamily="2" charset="-122"/>
                <a:ea typeface="宋体" panose="02010600030101010101" pitchFamily="2" charset="-122"/>
                <a:sym typeface="+mn-ea"/>
              </a:rPr>
              <a:t>语言的初学者，学习一些</a:t>
            </a:r>
            <a:r>
              <a:rPr lang="en-US" altLang="zh-CN" sz="1800" dirty="0" smtClean="0">
                <a:solidFill>
                  <a:schemeClr val="tx1"/>
                </a:solidFill>
                <a:latin typeface="宋体" panose="02010600030101010101" pitchFamily="2" charset="-122"/>
                <a:ea typeface="宋体" panose="02010600030101010101" pitchFamily="2" charset="-122"/>
                <a:sym typeface="+mn-ea"/>
              </a:rPr>
              <a:t>DOS</a:t>
            </a:r>
            <a:r>
              <a:rPr lang="zh-CN" altLang="en-US" sz="1800" dirty="0" smtClean="0">
                <a:solidFill>
                  <a:schemeClr val="tx1"/>
                </a:solidFill>
                <a:latin typeface="宋体" panose="02010600030101010101" pitchFamily="2" charset="-122"/>
                <a:ea typeface="宋体" panose="02010600030101010101" pitchFamily="2" charset="-122"/>
                <a:sym typeface="+mn-ea"/>
              </a:rPr>
              <a:t>命令，会非常有帮助。</a:t>
            </a:r>
            <a:r>
              <a:rPr lang="en-US" altLang="zh-CN" sz="1800" dirty="0" smtClean="0">
                <a:solidFill>
                  <a:schemeClr val="tx1"/>
                </a:solidFill>
                <a:latin typeface="宋体" panose="02010600030101010101" pitchFamily="2" charset="-122"/>
                <a:ea typeface="宋体" panose="02010600030101010101" pitchFamily="2" charset="-122"/>
                <a:sym typeface="+mn-ea"/>
              </a:rPr>
              <a:t>DOS</a:t>
            </a:r>
            <a:r>
              <a:rPr lang="zh-CN" altLang="en-US" sz="1800" dirty="0" smtClean="0">
                <a:solidFill>
                  <a:schemeClr val="tx1"/>
                </a:solidFill>
                <a:latin typeface="宋体" panose="02010600030101010101" pitchFamily="2" charset="-122"/>
                <a:ea typeface="宋体" panose="02010600030101010101" pitchFamily="2" charset="-122"/>
                <a:sym typeface="+mn-ea"/>
              </a:rPr>
              <a:t>是一个早期的操作系统，现在已经被</a:t>
            </a:r>
            <a:r>
              <a:rPr lang="en-US" altLang="zh-CN" sz="1800" dirty="0" smtClean="0">
                <a:solidFill>
                  <a:schemeClr val="tx1"/>
                </a:solidFill>
                <a:latin typeface="宋体" panose="02010600030101010101" pitchFamily="2" charset="-122"/>
                <a:ea typeface="宋体" panose="02010600030101010101" pitchFamily="2" charset="-122"/>
                <a:sym typeface="+mn-ea"/>
              </a:rPr>
              <a:t>Windows</a:t>
            </a:r>
            <a:r>
              <a:rPr lang="zh-CN" altLang="en-US" sz="1800" dirty="0" smtClean="0">
                <a:solidFill>
                  <a:schemeClr val="tx1"/>
                </a:solidFill>
                <a:latin typeface="宋体" panose="02010600030101010101" pitchFamily="2" charset="-122"/>
                <a:ea typeface="宋体" panose="02010600030101010101" pitchFamily="2" charset="-122"/>
                <a:sym typeface="+mn-ea"/>
              </a:rPr>
              <a:t>系统取代，对于我们开发人员，目前需要在</a:t>
            </a:r>
            <a:r>
              <a:rPr lang="en-US" altLang="zh-CN" sz="1800" dirty="0" smtClean="0">
                <a:solidFill>
                  <a:schemeClr val="tx1"/>
                </a:solidFill>
                <a:latin typeface="宋体" panose="02010600030101010101" pitchFamily="2" charset="-122"/>
                <a:ea typeface="宋体" panose="02010600030101010101" pitchFamily="2" charset="-122"/>
                <a:sym typeface="+mn-ea"/>
              </a:rPr>
              <a:t>DOS</a:t>
            </a:r>
            <a:r>
              <a:rPr lang="zh-CN" altLang="en-US" sz="1800" dirty="0" smtClean="0">
                <a:solidFill>
                  <a:schemeClr val="tx1"/>
                </a:solidFill>
                <a:latin typeface="宋体" panose="02010600030101010101" pitchFamily="2" charset="-122"/>
                <a:ea typeface="宋体" panose="02010600030101010101" pitchFamily="2" charset="-122"/>
                <a:sym typeface="+mn-ea"/>
              </a:rPr>
              <a:t>中完成一些事情，因此就需要掌握一些必要的命令。</a:t>
            </a:r>
            <a:endParaRPr lang="zh-CN" altLang="en-US"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1800" dirty="0" smtClean="0">
                <a:solidFill>
                  <a:schemeClr val="tx1"/>
                </a:solidFill>
                <a:latin typeface="宋体" panose="02010600030101010101" pitchFamily="2" charset="-122"/>
                <a:ea typeface="宋体" panose="02010600030101010101" pitchFamily="2" charset="-122"/>
                <a:sym typeface="+mn-ea"/>
              </a:rPr>
              <a:t>	</a:t>
            </a:r>
            <a:r>
              <a:rPr lang="zh-CN" altLang="en-US" sz="1800" dirty="0" smtClean="0">
                <a:solidFill>
                  <a:schemeClr val="tx1"/>
                </a:solidFill>
                <a:latin typeface="宋体" panose="02010600030101010101" pitchFamily="2" charset="-122"/>
                <a:ea typeface="宋体" panose="02010600030101010101" pitchFamily="2" charset="-122"/>
                <a:sym typeface="+mn-ea"/>
              </a:rPr>
              <a:t>进入</a:t>
            </a:r>
            <a:r>
              <a:rPr lang="en-US" altLang="zh-CN" sz="1800" dirty="0" smtClean="0">
                <a:solidFill>
                  <a:schemeClr val="tx1"/>
                </a:solidFill>
                <a:latin typeface="宋体" panose="02010600030101010101" pitchFamily="2" charset="-122"/>
                <a:ea typeface="宋体" panose="02010600030101010101" pitchFamily="2" charset="-122"/>
                <a:sym typeface="+mn-ea"/>
              </a:rPr>
              <a:t>DOS</a:t>
            </a:r>
            <a:r>
              <a:rPr lang="zh-CN" altLang="en-US" sz="1800" dirty="0" smtClean="0">
                <a:solidFill>
                  <a:schemeClr val="tx1"/>
                </a:solidFill>
                <a:latin typeface="宋体" panose="02010600030101010101" pitchFamily="2" charset="-122"/>
                <a:ea typeface="宋体" panose="02010600030101010101" pitchFamily="2" charset="-122"/>
                <a:sym typeface="+mn-ea"/>
              </a:rPr>
              <a:t>操作窗口</a:t>
            </a:r>
            <a:endParaRPr lang="zh-CN" altLang="en-US"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zh-CN" altLang="en-US"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zh-CN" altLang="en-US" sz="1800" dirty="0" smtClean="0">
              <a:solidFill>
                <a:schemeClr val="tx1"/>
              </a:solidFill>
              <a:latin typeface="宋体" panose="02010600030101010101" pitchFamily="2" charset="-122"/>
              <a:ea typeface="宋体" panose="02010600030101010101" pitchFamily="2" charset="-122"/>
              <a:sym typeface="+mn-ea"/>
            </a:endParaRPr>
          </a:p>
        </p:txBody>
      </p:sp>
      <p:pic>
        <p:nvPicPr>
          <p:cNvPr id="4" name="Picture 3"/>
          <p:cNvPicPr>
            <a:picLocks noChangeAspect="1" noChangeArrowheads="1"/>
          </p:cNvPicPr>
          <p:nvPr/>
        </p:nvPicPr>
        <p:blipFill>
          <a:blip r:embed="rId1" cstate="print"/>
          <a:srcRect/>
          <a:stretch>
            <a:fillRect/>
          </a:stretch>
        </p:blipFill>
        <p:spPr bwMode="auto">
          <a:xfrm>
            <a:off x="1979712" y="2492896"/>
            <a:ext cx="5544616" cy="33859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solidFill>
                <a:schemeClr val="accent3">
                  <a:lumMod val="50000"/>
                </a:schemeClr>
              </a:solidFill>
            </a:endParaRPr>
          </a:p>
        </p:txBody>
      </p:sp>
      <p:sp>
        <p:nvSpPr>
          <p:cNvPr id="4"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solidFill>
                <a:schemeClr val="accent3">
                  <a:lumMod val="50000"/>
                </a:schemeClr>
              </a:solidFill>
            </a:endParaRPr>
          </a:p>
        </p:txBody>
      </p:sp>
      <p:sp>
        <p:nvSpPr>
          <p:cNvPr id="5"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olidFill>
                  <a:schemeClr val="accent3">
                    <a:lumMod val="50000"/>
                  </a:schemeClr>
                </a:solidFill>
                <a:sym typeface="Arial" panose="020B0604020202020204" pitchFamily="34" charset="0"/>
              </a:rPr>
              <a:t>SYIT</a:t>
            </a:r>
            <a:endParaRPr lang="en-US" altLang="zh-CN" dirty="0">
              <a:solidFill>
                <a:schemeClr val="accent3">
                  <a:lumMod val="50000"/>
                </a:schemeClr>
              </a:solidFill>
              <a:sym typeface="Arial" panose="020B0604020202020204" pitchFamily="34" charset="0"/>
            </a:endParaRPr>
          </a:p>
        </p:txBody>
      </p:sp>
      <p:sp>
        <p:nvSpPr>
          <p:cNvPr id="7" name="标题 3"/>
          <p:cNvSpPr txBox="1">
            <a:spLocks noChangeArrowheads="1"/>
          </p:cNvSpPr>
          <p:nvPr/>
        </p:nvSpPr>
        <p:spPr>
          <a:xfrm>
            <a:off x="333375" y="365125"/>
            <a:ext cx="6016229" cy="8826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3200" b="1" dirty="0" smtClean="0">
                <a:solidFill>
                  <a:srgbClr val="FF0000"/>
                </a:solidFill>
                <a:latin typeface="+mj-lt"/>
                <a:ea typeface="黑体" panose="02010609060101010101" pitchFamily="49" charset="-122"/>
                <a:cs typeface="+mj-cs"/>
                <a:sym typeface="+mn-ea"/>
              </a:rPr>
              <a:t>实战</a:t>
            </a:r>
            <a:r>
              <a:rPr lang="en-US" altLang="zh-CN" sz="3200" b="1" dirty="0" smtClean="0">
                <a:solidFill>
                  <a:srgbClr val="FF0000"/>
                </a:solidFill>
                <a:latin typeface="+mj-lt"/>
                <a:ea typeface="黑体" panose="02010609060101010101" pitchFamily="49" charset="-122"/>
                <a:cs typeface="+mj-cs"/>
                <a:sym typeface="+mn-ea"/>
              </a:rPr>
              <a:t>27</a:t>
            </a:r>
            <a:r>
              <a:rPr lang="zh-CN" altLang="en-US" sz="3200" b="1" dirty="0" smtClean="0">
                <a:solidFill>
                  <a:srgbClr val="FF0000"/>
                </a:solidFill>
                <a:latin typeface="+mj-lt"/>
                <a:ea typeface="黑体" panose="02010609060101010101" pitchFamily="49" charset="-122"/>
                <a:cs typeface="+mj-cs"/>
                <a:sym typeface="+mn-ea"/>
              </a:rPr>
              <a:t>天带你玩转</a:t>
            </a:r>
            <a:r>
              <a:rPr lang="en-US" altLang="zh-CN" sz="3200" b="1" dirty="0" smtClean="0">
                <a:solidFill>
                  <a:srgbClr val="FF0000"/>
                </a:solidFill>
                <a:latin typeface="+mj-lt"/>
                <a:ea typeface="黑体" panose="02010609060101010101" pitchFamily="49" charset="-122"/>
                <a:cs typeface="+mj-cs"/>
                <a:sym typeface="+mn-ea"/>
              </a:rPr>
              <a:t>Java</a:t>
            </a:r>
            <a:r>
              <a:rPr lang="zh-CN" altLang="en-US" sz="3200" b="1" dirty="0" smtClean="0">
                <a:solidFill>
                  <a:srgbClr val="FF0000"/>
                </a:solidFill>
                <a:latin typeface="+mj-lt"/>
                <a:ea typeface="黑体" panose="02010609060101010101" pitchFamily="49" charset="-122"/>
                <a:cs typeface="+mj-cs"/>
                <a:sym typeface="+mn-ea"/>
              </a:rPr>
              <a:t>世界！</a:t>
            </a:r>
            <a:endParaRPr kumimoji="0" lang="zh-CN" altLang="en-US" sz="3200" b="1" i="0" u="none" strike="noStrike" kern="1200" cap="none" spc="0" normalizeH="0" baseline="0" noProof="0" dirty="0" smtClean="0">
              <a:ln>
                <a:noFill/>
              </a:ln>
              <a:solidFill>
                <a:srgbClr val="FF0000"/>
              </a:solidFill>
              <a:effectLst/>
              <a:uLnTx/>
              <a:uFillTx/>
              <a:latin typeface="+mj-lt"/>
              <a:ea typeface="黑体" panose="02010609060101010101" pitchFamily="49" charset="-122"/>
              <a:cs typeface="+mj-cs"/>
              <a:sym typeface="+mn-ea"/>
            </a:endParaRPr>
          </a:p>
        </p:txBody>
      </p:sp>
      <p:pic>
        <p:nvPicPr>
          <p:cNvPr id="1026" name="图片 2"/>
          <p:cNvPicPr>
            <a:picLocks noChangeAspect="1" noChangeArrowheads="1"/>
          </p:cNvPicPr>
          <p:nvPr/>
        </p:nvPicPr>
        <p:blipFill>
          <a:blip r:embed="rId1" cstate="print"/>
          <a:srcRect/>
          <a:stretch>
            <a:fillRect/>
          </a:stretch>
        </p:blipFill>
        <p:spPr bwMode="auto">
          <a:xfrm flipH="1">
            <a:off x="323526" y="1340768"/>
            <a:ext cx="3366980" cy="4392488"/>
          </a:xfrm>
          <a:prstGeom prst="rect">
            <a:avLst/>
          </a:prstGeom>
          <a:noFill/>
          <a:ln w="9525">
            <a:noFill/>
            <a:miter lim="800000"/>
            <a:headEnd/>
            <a:tailEnd/>
          </a:ln>
          <a:effectLst/>
        </p:spPr>
      </p:pic>
      <p:sp>
        <p:nvSpPr>
          <p:cNvPr id="8" name="圆角矩形 7"/>
          <p:cNvSpPr/>
          <p:nvPr/>
        </p:nvSpPr>
        <p:spPr>
          <a:xfrm>
            <a:off x="4283968" y="1340768"/>
            <a:ext cx="453650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1"/>
                </a:solidFill>
              </a:rPr>
              <a:t>上元资深</a:t>
            </a:r>
            <a:r>
              <a:rPr lang="en-US" altLang="zh-CN" b="1" dirty="0" smtClean="0">
                <a:solidFill>
                  <a:schemeClr val="bg1"/>
                </a:solidFill>
              </a:rPr>
              <a:t>Java</a:t>
            </a:r>
            <a:r>
              <a:rPr lang="zh-CN" altLang="en-US" b="1" dirty="0" smtClean="0">
                <a:solidFill>
                  <a:schemeClr val="bg1"/>
                </a:solidFill>
              </a:rPr>
              <a:t>讲师：朱屹</a:t>
            </a:r>
            <a:endParaRPr lang="zh-CN" altLang="en-US" b="1" dirty="0">
              <a:solidFill>
                <a:schemeClr val="bg1"/>
              </a:solidFill>
            </a:endParaRPr>
          </a:p>
        </p:txBody>
      </p:sp>
      <p:sp>
        <p:nvSpPr>
          <p:cNvPr id="14" name="标题 3"/>
          <p:cNvSpPr>
            <a:spLocks noGrp="1" noChangeArrowheads="1"/>
          </p:cNvSpPr>
          <p:nvPr>
            <p:ph type="ctrTitle"/>
          </p:nvPr>
        </p:nvSpPr>
        <p:spPr>
          <a:xfrm>
            <a:off x="4139952" y="1988840"/>
            <a:ext cx="5004048" cy="3744416"/>
          </a:xfrm>
        </p:spPr>
        <p:txBody>
          <a:bodyPr>
            <a:noAutofit/>
          </a:bodyPr>
          <a:lstStyle/>
          <a:p>
            <a:pPr algn="l"/>
            <a:br>
              <a:rPr lang="en-US" altLang="zh-CN" sz="1400" b="1" dirty="0" smtClean="0">
                <a:solidFill>
                  <a:srgbClr val="FF0000"/>
                </a:solidFill>
              </a:rPr>
            </a:br>
            <a:r>
              <a:rPr lang="zh-CN" altLang="en-US" sz="1400" b="1" dirty="0" smtClean="0">
                <a:solidFill>
                  <a:srgbClr val="FF0000"/>
                </a:solidFill>
              </a:rPr>
              <a:t>擅长</a:t>
            </a:r>
            <a:r>
              <a:rPr lang="zh-CN" altLang="en-US" sz="1400" b="1" dirty="0" smtClean="0">
                <a:solidFill>
                  <a:srgbClr val="FF0000"/>
                </a:solidFill>
              </a:rPr>
              <a:t>：</a:t>
            </a:r>
            <a:r>
              <a:rPr lang="en-US" altLang="zh-CN" sz="1400" b="1" dirty="0" smtClean="0">
                <a:solidFill>
                  <a:srgbClr val="FF0000"/>
                </a:solidFill>
              </a:rPr>
              <a:t>Java</a:t>
            </a:r>
            <a:r>
              <a:rPr lang="zh-CN" altLang="en-US" sz="1400" b="1" dirty="0" smtClean="0">
                <a:solidFill>
                  <a:srgbClr val="FF0000"/>
                </a:solidFill>
              </a:rPr>
              <a:t>电商</a:t>
            </a:r>
            <a:r>
              <a:rPr lang="zh-CN" altLang="en-US" sz="1400" b="1" dirty="0" smtClean="0">
                <a:solidFill>
                  <a:srgbClr val="FF0000"/>
                </a:solidFill>
              </a:rPr>
              <a:t>实</a:t>
            </a:r>
            <a:r>
              <a:rPr lang="zh-CN" altLang="en-US" sz="1400" b="1" dirty="0" smtClean="0">
                <a:solidFill>
                  <a:srgbClr val="FF0000"/>
                </a:solidFill>
              </a:rPr>
              <a:t>战</a:t>
            </a:r>
            <a:r>
              <a:rPr lang="zh-CN" altLang="en-US" sz="1400" b="1" dirty="0" smtClean="0">
                <a:solidFill>
                  <a:srgbClr val="FF0000"/>
                </a:solidFill>
              </a:rPr>
              <a:t>、中国移</a:t>
            </a:r>
            <a:r>
              <a:rPr lang="zh-CN" altLang="en-US" sz="1400" b="1" dirty="0" smtClean="0">
                <a:solidFill>
                  <a:srgbClr val="FF0000"/>
                </a:solidFill>
              </a:rPr>
              <a:t>动互联开</a:t>
            </a:r>
            <a:r>
              <a:rPr lang="zh-CN" altLang="en-US" sz="1400" b="1" dirty="0" smtClean="0">
                <a:solidFill>
                  <a:srgbClr val="FF0000"/>
                </a:solidFill>
              </a:rPr>
              <a:t>发、授课风趣幽默</a:t>
            </a:r>
            <a:br>
              <a:rPr lang="en-US" altLang="zh-CN" sz="1400" b="1" dirty="0" smtClean="0">
                <a:solidFill>
                  <a:srgbClr val="FF0000"/>
                </a:solidFill>
              </a:rPr>
            </a:br>
            <a:br>
              <a:rPr lang="en-US" altLang="zh-CN" sz="1400" b="1" dirty="0" smtClean="0">
                <a:solidFill>
                  <a:srgbClr val="FF0000"/>
                </a:solidFill>
              </a:rPr>
            </a:br>
            <a:r>
              <a:rPr lang="zh-CN" altLang="en-US" sz="1400" b="1" dirty="0" smtClean="0">
                <a:solidFill>
                  <a:srgbClr val="FF0000"/>
                </a:solidFill>
              </a:rPr>
              <a:t>个</a:t>
            </a:r>
            <a:r>
              <a:rPr lang="zh-CN" altLang="en-US" sz="1400" b="1" dirty="0" smtClean="0">
                <a:solidFill>
                  <a:srgbClr val="FF0000"/>
                </a:solidFill>
              </a:rPr>
              <a:t>人经历：</a:t>
            </a:r>
            <a:br>
              <a:rPr lang="zh-CN" altLang="en-US" sz="1400" b="1" dirty="0" smtClean="0">
                <a:solidFill>
                  <a:srgbClr val="FF0000"/>
                </a:solidFill>
              </a:rPr>
            </a:br>
            <a:br>
              <a:rPr lang="en-US" altLang="zh-CN" sz="1400" b="1" dirty="0" smtClean="0">
                <a:solidFill>
                  <a:srgbClr val="FF0000"/>
                </a:solidFill>
              </a:rPr>
            </a:br>
            <a:r>
              <a:rPr lang="en-US" altLang="zh-CN" sz="1400" b="1" dirty="0" smtClean="0">
                <a:solidFill>
                  <a:srgbClr val="FF0000"/>
                </a:solidFill>
              </a:rPr>
              <a:t>       2017-</a:t>
            </a:r>
            <a:r>
              <a:rPr lang="zh-CN" altLang="zh-CN" sz="1400" b="1" dirty="0" smtClean="0">
                <a:solidFill>
                  <a:srgbClr val="FF0000"/>
                </a:solidFill>
              </a:rPr>
              <a:t>至</a:t>
            </a:r>
            <a:r>
              <a:rPr lang="zh-CN" altLang="zh-CN" sz="1400" b="1" dirty="0" smtClean="0">
                <a:solidFill>
                  <a:srgbClr val="FF0000"/>
                </a:solidFill>
              </a:rPr>
              <a:t>今</a:t>
            </a:r>
            <a:br>
              <a:rPr lang="en-US" altLang="zh-CN" sz="1400" b="1" dirty="0" smtClean="0">
                <a:solidFill>
                  <a:srgbClr val="FF0000"/>
                </a:solidFill>
              </a:rPr>
            </a:br>
            <a:r>
              <a:rPr lang="en-US" altLang="zh-CN" sz="1400" b="1" dirty="0" smtClean="0">
                <a:solidFill>
                  <a:srgbClr val="FF0000"/>
                </a:solidFill>
              </a:rPr>
              <a:t>	</a:t>
            </a:r>
            <a:r>
              <a:rPr lang="zh-CN" altLang="zh-CN" sz="1400" b="1" dirty="0" smtClean="0">
                <a:solidFill>
                  <a:srgbClr val="FF0000"/>
                </a:solidFill>
              </a:rPr>
              <a:t>上</a:t>
            </a:r>
            <a:r>
              <a:rPr lang="zh-CN" altLang="zh-CN" sz="1400" b="1" dirty="0" smtClean="0">
                <a:solidFill>
                  <a:srgbClr val="FF0000"/>
                </a:solidFill>
              </a:rPr>
              <a:t>元教育</a:t>
            </a:r>
            <a:r>
              <a:rPr lang="en-US" altLang="zh-CN" sz="1400" b="1" dirty="0" smtClean="0">
                <a:solidFill>
                  <a:srgbClr val="FF0000"/>
                </a:solidFill>
              </a:rPr>
              <a:t>                            </a:t>
            </a:r>
            <a:r>
              <a:rPr lang="en-US" altLang="zh-CN" sz="1400" b="1" dirty="0" smtClean="0">
                <a:solidFill>
                  <a:srgbClr val="FF0000"/>
                </a:solidFill>
              </a:rPr>
              <a:t>  </a:t>
            </a:r>
            <a:r>
              <a:rPr lang="zh-CN" altLang="zh-CN" sz="1400" b="1" dirty="0" smtClean="0">
                <a:solidFill>
                  <a:srgbClr val="FF0000"/>
                </a:solidFill>
              </a:rPr>
              <a:t>资</a:t>
            </a:r>
            <a:r>
              <a:rPr lang="zh-CN" altLang="zh-CN" sz="1400" b="1" dirty="0" smtClean="0">
                <a:solidFill>
                  <a:srgbClr val="FF0000"/>
                </a:solidFill>
              </a:rPr>
              <a:t>深</a:t>
            </a:r>
            <a:r>
              <a:rPr lang="en-US" altLang="zh-CN" sz="1400" b="1" dirty="0" smtClean="0">
                <a:solidFill>
                  <a:srgbClr val="FF0000"/>
                </a:solidFill>
              </a:rPr>
              <a:t>Java</a:t>
            </a:r>
            <a:r>
              <a:rPr lang="zh-CN" altLang="zh-CN" sz="1400" b="1" dirty="0" smtClean="0">
                <a:solidFill>
                  <a:srgbClr val="FF0000"/>
                </a:solidFill>
              </a:rPr>
              <a:t>讲师 </a:t>
            </a:r>
            <a:br>
              <a:rPr lang="en-US" altLang="zh-CN" sz="1400" b="1" dirty="0" smtClean="0">
                <a:solidFill>
                  <a:srgbClr val="FF0000"/>
                </a:solidFill>
              </a:rPr>
            </a:br>
            <a:br>
              <a:rPr lang="zh-CN" altLang="zh-CN" sz="1400" dirty="0" smtClean="0">
                <a:solidFill>
                  <a:srgbClr val="FF0000"/>
                </a:solidFill>
              </a:rPr>
            </a:br>
            <a:r>
              <a:rPr lang="en-US" altLang="zh-CN" sz="1400" dirty="0" smtClean="0">
                <a:solidFill>
                  <a:srgbClr val="FF0000"/>
                </a:solidFill>
              </a:rPr>
              <a:t>       </a:t>
            </a:r>
            <a:r>
              <a:rPr lang="en-US" altLang="zh-CN" sz="1400" b="1" dirty="0" smtClean="0">
                <a:solidFill>
                  <a:srgbClr val="FF0000"/>
                </a:solidFill>
              </a:rPr>
              <a:t>2016-2017</a:t>
            </a:r>
            <a:br>
              <a:rPr lang="zh-CN" altLang="zh-CN" sz="1400" dirty="0" smtClean="0">
                <a:solidFill>
                  <a:srgbClr val="FF0000"/>
                </a:solidFill>
              </a:rPr>
            </a:br>
            <a:r>
              <a:rPr lang="en-US" altLang="zh-CN" sz="1400" b="1" dirty="0" smtClean="0">
                <a:solidFill>
                  <a:srgbClr val="FF0000"/>
                </a:solidFill>
              </a:rPr>
              <a:t> </a:t>
            </a:r>
            <a:r>
              <a:rPr lang="en-US" altLang="zh-CN" sz="1400" b="1" dirty="0" smtClean="0">
                <a:solidFill>
                  <a:srgbClr val="FF0000"/>
                </a:solidFill>
              </a:rPr>
              <a:t>	</a:t>
            </a:r>
            <a:r>
              <a:rPr lang="zh-CN" altLang="zh-CN" sz="1400" b="1" dirty="0" smtClean="0">
                <a:solidFill>
                  <a:srgbClr val="FF0000"/>
                </a:solidFill>
              </a:rPr>
              <a:t>中</a:t>
            </a:r>
            <a:r>
              <a:rPr lang="zh-CN" altLang="zh-CN" sz="1400" b="1" dirty="0" smtClean="0">
                <a:solidFill>
                  <a:srgbClr val="FF0000"/>
                </a:solidFill>
              </a:rPr>
              <a:t>国移动研发中心</a:t>
            </a:r>
            <a:r>
              <a:rPr lang="en-US" altLang="zh-CN" sz="1400" b="1" dirty="0" smtClean="0">
                <a:solidFill>
                  <a:srgbClr val="FF0000"/>
                </a:solidFill>
              </a:rPr>
              <a:t>          </a:t>
            </a:r>
            <a:r>
              <a:rPr lang="en-US" altLang="zh-CN" sz="1400" b="1" dirty="0" smtClean="0">
                <a:solidFill>
                  <a:srgbClr val="FF0000"/>
                </a:solidFill>
              </a:rPr>
              <a:t>   Java</a:t>
            </a:r>
            <a:r>
              <a:rPr lang="zh-CN" altLang="zh-CN" sz="1400" b="1" dirty="0" smtClean="0">
                <a:solidFill>
                  <a:srgbClr val="FF0000"/>
                </a:solidFill>
              </a:rPr>
              <a:t>项</a:t>
            </a:r>
            <a:r>
              <a:rPr lang="zh-CN" altLang="zh-CN" sz="1400" b="1" dirty="0" smtClean="0">
                <a:solidFill>
                  <a:srgbClr val="FF0000"/>
                </a:solidFill>
              </a:rPr>
              <a:t>目</a:t>
            </a:r>
            <a:r>
              <a:rPr lang="zh-CN" altLang="en-US" sz="1400" b="1" dirty="0" smtClean="0">
                <a:solidFill>
                  <a:srgbClr val="FF0000"/>
                </a:solidFill>
              </a:rPr>
              <a:t>部</a:t>
            </a:r>
            <a:r>
              <a:rPr lang="zh-CN" altLang="zh-CN" sz="1400" b="1" dirty="0" smtClean="0">
                <a:solidFill>
                  <a:srgbClr val="FF0000"/>
                </a:solidFill>
              </a:rPr>
              <a:t>负</a:t>
            </a:r>
            <a:r>
              <a:rPr lang="zh-CN" altLang="zh-CN" sz="1400" b="1" dirty="0" smtClean="0">
                <a:solidFill>
                  <a:srgbClr val="FF0000"/>
                </a:solidFill>
              </a:rPr>
              <a:t>责人 </a:t>
            </a:r>
            <a:br>
              <a:rPr lang="en-US" altLang="zh-CN" sz="1400" b="1" dirty="0" smtClean="0">
                <a:solidFill>
                  <a:srgbClr val="FF0000"/>
                </a:solidFill>
              </a:rPr>
            </a:br>
            <a:br>
              <a:rPr lang="zh-CN" altLang="zh-CN" sz="1400" dirty="0" smtClean="0">
                <a:solidFill>
                  <a:srgbClr val="FF0000"/>
                </a:solidFill>
              </a:rPr>
            </a:br>
            <a:r>
              <a:rPr lang="en-US" altLang="zh-CN" sz="1400" dirty="0" smtClean="0">
                <a:solidFill>
                  <a:srgbClr val="FF0000"/>
                </a:solidFill>
              </a:rPr>
              <a:t>        </a:t>
            </a:r>
            <a:r>
              <a:rPr lang="en-US" altLang="zh-CN" sz="1400" b="1" dirty="0" smtClean="0">
                <a:solidFill>
                  <a:srgbClr val="FF0000"/>
                </a:solidFill>
              </a:rPr>
              <a:t>2014-2016 </a:t>
            </a:r>
            <a:br>
              <a:rPr lang="zh-CN" altLang="zh-CN" sz="1400" dirty="0" smtClean="0">
                <a:solidFill>
                  <a:srgbClr val="FF0000"/>
                </a:solidFill>
              </a:rPr>
            </a:br>
            <a:r>
              <a:rPr lang="en-US" altLang="zh-CN" sz="1400" dirty="0" smtClean="0">
                <a:solidFill>
                  <a:srgbClr val="FF0000"/>
                </a:solidFill>
              </a:rPr>
              <a:t>	</a:t>
            </a:r>
            <a:r>
              <a:rPr lang="zh-CN" altLang="zh-CN" sz="1400" b="1" dirty="0" smtClean="0">
                <a:solidFill>
                  <a:srgbClr val="FF0000"/>
                </a:solidFill>
              </a:rPr>
              <a:t>苏</a:t>
            </a:r>
            <a:r>
              <a:rPr lang="zh-CN" altLang="zh-CN" sz="1400" b="1" dirty="0" smtClean="0">
                <a:solidFill>
                  <a:srgbClr val="FF0000"/>
                </a:solidFill>
              </a:rPr>
              <a:t>州</a:t>
            </a:r>
            <a:r>
              <a:rPr lang="en-US" altLang="zh-CN" sz="1400" b="1" dirty="0" smtClean="0">
                <a:solidFill>
                  <a:srgbClr val="FF0000"/>
                </a:solidFill>
              </a:rPr>
              <a:t>NIIT</a:t>
            </a:r>
            <a:r>
              <a:rPr lang="zh-CN" altLang="zh-CN" sz="1400" b="1" dirty="0" smtClean="0">
                <a:solidFill>
                  <a:srgbClr val="FF0000"/>
                </a:solidFill>
              </a:rPr>
              <a:t>培训中心</a:t>
            </a:r>
            <a:r>
              <a:rPr lang="en-US" altLang="zh-CN" sz="1400" b="1" dirty="0" smtClean="0">
                <a:solidFill>
                  <a:srgbClr val="FF0000"/>
                </a:solidFill>
              </a:rPr>
              <a:t>             </a:t>
            </a:r>
            <a:r>
              <a:rPr lang="en-US" altLang="zh-CN" sz="1400" b="1" dirty="0" smtClean="0">
                <a:solidFill>
                  <a:srgbClr val="FF0000"/>
                </a:solidFill>
              </a:rPr>
              <a:t> </a:t>
            </a:r>
            <a:r>
              <a:rPr lang="zh-CN" altLang="zh-CN" sz="1400" b="1" dirty="0" smtClean="0">
                <a:solidFill>
                  <a:srgbClr val="FF0000"/>
                </a:solidFill>
              </a:rPr>
              <a:t>资</a:t>
            </a:r>
            <a:r>
              <a:rPr lang="zh-CN" altLang="zh-CN" sz="1400" b="1" dirty="0" smtClean="0">
                <a:solidFill>
                  <a:srgbClr val="FF0000"/>
                </a:solidFill>
              </a:rPr>
              <a:t>深</a:t>
            </a:r>
            <a:r>
              <a:rPr lang="en-US" altLang="zh-CN" sz="1400" b="1" dirty="0" smtClean="0">
                <a:solidFill>
                  <a:srgbClr val="FF0000"/>
                </a:solidFill>
              </a:rPr>
              <a:t>Java</a:t>
            </a:r>
            <a:r>
              <a:rPr lang="zh-CN" altLang="zh-CN" sz="1400" b="1" dirty="0" smtClean="0">
                <a:solidFill>
                  <a:srgbClr val="FF0000"/>
                </a:solidFill>
              </a:rPr>
              <a:t>讲师 </a:t>
            </a:r>
            <a:br>
              <a:rPr lang="en-US" altLang="zh-CN" sz="1400" b="1" dirty="0" smtClean="0">
                <a:solidFill>
                  <a:srgbClr val="FF0000"/>
                </a:solidFill>
              </a:rPr>
            </a:br>
            <a:br>
              <a:rPr lang="zh-CN" altLang="zh-CN" sz="1400" dirty="0" smtClean="0">
                <a:solidFill>
                  <a:srgbClr val="FF0000"/>
                </a:solidFill>
              </a:rPr>
            </a:br>
            <a:r>
              <a:rPr lang="en-US" altLang="zh-CN" sz="1400" dirty="0" smtClean="0">
                <a:solidFill>
                  <a:srgbClr val="FF0000"/>
                </a:solidFill>
              </a:rPr>
              <a:t>        </a:t>
            </a:r>
            <a:r>
              <a:rPr lang="en-US" altLang="zh-CN" sz="1400" b="1" dirty="0" smtClean="0">
                <a:solidFill>
                  <a:srgbClr val="FF0000"/>
                </a:solidFill>
              </a:rPr>
              <a:t>2012-2014 </a:t>
            </a:r>
            <a:br>
              <a:rPr lang="zh-CN" altLang="zh-CN" sz="1400" dirty="0" smtClean="0">
                <a:solidFill>
                  <a:srgbClr val="FF0000"/>
                </a:solidFill>
              </a:rPr>
            </a:br>
            <a:r>
              <a:rPr lang="en-US" altLang="zh-CN" sz="1400" dirty="0" smtClean="0">
                <a:solidFill>
                  <a:srgbClr val="FF0000"/>
                </a:solidFill>
              </a:rPr>
              <a:t>	</a:t>
            </a:r>
            <a:r>
              <a:rPr lang="zh-CN" altLang="zh-CN" sz="1400" b="1" dirty="0" smtClean="0">
                <a:solidFill>
                  <a:srgbClr val="FF0000"/>
                </a:solidFill>
              </a:rPr>
              <a:t>大</a:t>
            </a:r>
            <a:r>
              <a:rPr lang="zh-CN" altLang="zh-CN" sz="1400" b="1" dirty="0" smtClean="0">
                <a:solidFill>
                  <a:srgbClr val="FF0000"/>
                </a:solidFill>
              </a:rPr>
              <a:t>宇宙信息有限公司</a:t>
            </a:r>
            <a:r>
              <a:rPr lang="en-US" altLang="zh-CN" sz="1400" b="1" dirty="0" smtClean="0">
                <a:solidFill>
                  <a:srgbClr val="FF0000"/>
                </a:solidFill>
              </a:rPr>
              <a:t>         IT</a:t>
            </a:r>
            <a:r>
              <a:rPr lang="zh-CN" altLang="zh-CN" sz="1400" b="1" dirty="0" smtClean="0">
                <a:solidFill>
                  <a:srgbClr val="FF0000"/>
                </a:solidFill>
              </a:rPr>
              <a:t>事业部</a:t>
            </a:r>
            <a:r>
              <a:rPr lang="en-US" altLang="zh-CN" sz="1400" b="1" dirty="0" smtClean="0">
                <a:solidFill>
                  <a:srgbClr val="FF0000"/>
                </a:solidFill>
              </a:rPr>
              <a:t>  </a:t>
            </a:r>
            <a:r>
              <a:rPr lang="zh-CN" altLang="zh-CN" sz="1400" b="1" dirty="0" smtClean="0">
                <a:solidFill>
                  <a:srgbClr val="FF0000"/>
                </a:solidFill>
              </a:rPr>
              <a:t>项目经理</a:t>
            </a:r>
            <a:br>
              <a:rPr lang="zh-CN" altLang="zh-CN" sz="1400" dirty="0" smtClean="0">
                <a:solidFill>
                  <a:srgbClr val="FF0000"/>
                </a:solidFill>
              </a:rPr>
            </a:br>
            <a:endParaRPr lang="zh-CN" altLang="zh-CN" sz="1400"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marL="342900" lvl="0" indent="-342900" algn="l"/>
            <a:r>
              <a:rPr lang="zh-CN" altLang="en-US" sz="3200" dirty="0" smtClean="0">
                <a:latin typeface="宋体" panose="02010600030101010101" pitchFamily="2" charset="-122"/>
                <a:ea typeface="宋体" panose="02010600030101010101" pitchFamily="2" charset="-122"/>
                <a:sym typeface="+mn-ea"/>
              </a:rPr>
              <a:t>常用</a:t>
            </a:r>
            <a:r>
              <a:rPr lang="en-US" altLang="zh-CN" sz="3200" dirty="0" smtClean="0">
                <a:latin typeface="宋体" panose="02010600030101010101" pitchFamily="2" charset="-122"/>
                <a:ea typeface="宋体" panose="02010600030101010101" pitchFamily="2" charset="-122"/>
                <a:sym typeface="+mn-ea"/>
              </a:rPr>
              <a:t>DOS</a:t>
            </a:r>
            <a:r>
              <a:rPr lang="zh-CN" altLang="en-US" sz="3200" dirty="0" smtClean="0">
                <a:latin typeface="宋体" panose="02010600030101010101" pitchFamily="2" charset="-122"/>
                <a:ea typeface="宋体" panose="02010600030101010101" pitchFamily="2" charset="-122"/>
                <a:sym typeface="+mn-ea"/>
              </a:rPr>
              <a:t>命令</a:t>
            </a:r>
            <a:endParaRPr lang="zh-CN" altLang="en-US" sz="3200" dirty="0" smtClean="0">
              <a:latin typeface="宋体" panose="02010600030101010101" pitchFamily="2" charset="-122"/>
              <a:ea typeface="宋体" panose="02010600030101010101" pitchFamily="2" charset="-122"/>
              <a:sym typeface="+mn-ea"/>
            </a:endParaRPr>
          </a:p>
        </p:txBody>
      </p:sp>
      <p:sp>
        <p:nvSpPr>
          <p:cNvPr id="4102" name="内容占位符 4"/>
          <p:cNvSpPr>
            <a:spLocks noGrp="1" noChangeArrowheads="1"/>
          </p:cNvSpPr>
          <p:nvPr>
            <p:ph type="subTitle" idx="1"/>
          </p:nvPr>
        </p:nvSpPr>
        <p:spPr>
          <a:xfrm>
            <a:off x="179512" y="1196752"/>
            <a:ext cx="8712968" cy="5040313"/>
          </a:xfrm>
        </p:spPr>
        <p:txBody>
          <a:bodyPr>
            <a:normAutofit/>
          </a:bodyPr>
          <a:lstStyle/>
          <a:p>
            <a:pPr marL="342900" lvl="0" indent="-342900" algn="l"/>
            <a:r>
              <a:rPr lang="en-US" altLang="zh-CN" sz="1800" dirty="0" smtClean="0">
                <a:solidFill>
                  <a:schemeClr val="tx1"/>
                </a:solidFill>
                <a:latin typeface="宋体" panose="02010600030101010101" pitchFamily="2" charset="-122"/>
                <a:ea typeface="宋体" panose="02010600030101010101" pitchFamily="2" charset="-122"/>
                <a:sym typeface="+mn-ea"/>
              </a:rPr>
              <a:t>	</a:t>
            </a:r>
            <a:r>
              <a:rPr lang="zh-CN" altLang="en-US" sz="1800" dirty="0" smtClean="0">
                <a:solidFill>
                  <a:schemeClr val="tx1"/>
                </a:solidFill>
                <a:latin typeface="宋体" panose="02010600030101010101" pitchFamily="2" charset="-122"/>
                <a:ea typeface="宋体" panose="02010600030101010101" pitchFamily="2" charset="-122"/>
                <a:sym typeface="+mn-ea"/>
              </a:rPr>
              <a:t>按下</a:t>
            </a:r>
            <a:r>
              <a:rPr lang="en-US" altLang="zh-CN" sz="1800" dirty="0" err="1" smtClean="0">
                <a:solidFill>
                  <a:schemeClr val="tx1"/>
                </a:solidFill>
                <a:latin typeface="宋体" panose="02010600030101010101" pitchFamily="2" charset="-122"/>
                <a:ea typeface="宋体" panose="02010600030101010101" pitchFamily="2" charset="-122"/>
                <a:sym typeface="+mn-ea"/>
              </a:rPr>
              <a:t>Windows+R</a:t>
            </a:r>
            <a:r>
              <a:rPr lang="zh-CN" altLang="en-US" sz="1800" dirty="0" smtClean="0">
                <a:solidFill>
                  <a:schemeClr val="tx1"/>
                </a:solidFill>
                <a:latin typeface="宋体" panose="02010600030101010101" pitchFamily="2" charset="-122"/>
                <a:ea typeface="宋体" panose="02010600030101010101" pitchFamily="2" charset="-122"/>
                <a:sym typeface="+mn-ea"/>
              </a:rPr>
              <a:t>键盘，打开运行窗口，输入</a:t>
            </a:r>
            <a:r>
              <a:rPr lang="en-US" altLang="zh-CN" sz="1800" dirty="0" err="1" smtClean="0">
                <a:solidFill>
                  <a:schemeClr val="tx1"/>
                </a:solidFill>
                <a:latin typeface="宋体" panose="02010600030101010101" pitchFamily="2" charset="-122"/>
                <a:ea typeface="宋体" panose="02010600030101010101" pitchFamily="2" charset="-122"/>
                <a:sym typeface="+mn-ea"/>
              </a:rPr>
              <a:t>cmd</a:t>
            </a:r>
            <a:r>
              <a:rPr lang="zh-CN" altLang="en-US" sz="1800" dirty="0" smtClean="0">
                <a:solidFill>
                  <a:schemeClr val="tx1"/>
                </a:solidFill>
                <a:latin typeface="宋体" panose="02010600030101010101" pitchFamily="2" charset="-122"/>
                <a:ea typeface="宋体" panose="02010600030101010101" pitchFamily="2" charset="-122"/>
                <a:sym typeface="+mn-ea"/>
              </a:rPr>
              <a:t>回车，进入到</a:t>
            </a:r>
            <a:r>
              <a:rPr lang="en-US" altLang="zh-CN" sz="1800" dirty="0" smtClean="0">
                <a:solidFill>
                  <a:schemeClr val="tx1"/>
                </a:solidFill>
                <a:latin typeface="宋体" panose="02010600030101010101" pitchFamily="2" charset="-122"/>
                <a:ea typeface="宋体" panose="02010600030101010101" pitchFamily="2" charset="-122"/>
                <a:sym typeface="+mn-ea"/>
              </a:rPr>
              <a:t>DOS</a:t>
            </a:r>
            <a:r>
              <a:rPr lang="zh-CN" altLang="en-US" sz="1800" dirty="0" smtClean="0">
                <a:solidFill>
                  <a:schemeClr val="tx1"/>
                </a:solidFill>
                <a:latin typeface="宋体" panose="02010600030101010101" pitchFamily="2" charset="-122"/>
                <a:ea typeface="宋体" panose="02010600030101010101" pitchFamily="2" charset="-122"/>
                <a:sym typeface="+mn-ea"/>
              </a:rPr>
              <a:t>的操作窗口。</a:t>
            </a:r>
            <a:endParaRPr lang="en-US" altLang="zh-CN" sz="18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zh-CN" altLang="en-US" sz="1800" dirty="0" smtClean="0">
                <a:solidFill>
                  <a:schemeClr val="tx1"/>
                </a:solidFill>
                <a:latin typeface="宋体" panose="02010600030101010101" pitchFamily="2" charset="-122"/>
                <a:ea typeface="宋体" panose="02010600030101010101" pitchFamily="2" charset="-122"/>
                <a:sym typeface="+mn-ea"/>
              </a:rPr>
              <a:t>打开</a:t>
            </a:r>
            <a:r>
              <a:rPr lang="en-US" altLang="zh-CN" sz="1800" dirty="0" smtClean="0">
                <a:solidFill>
                  <a:schemeClr val="tx1"/>
                </a:solidFill>
                <a:latin typeface="宋体" panose="02010600030101010101" pitchFamily="2" charset="-122"/>
                <a:ea typeface="宋体" panose="02010600030101010101" pitchFamily="2" charset="-122"/>
                <a:sym typeface="+mn-ea"/>
              </a:rPr>
              <a:t>DOS</a:t>
            </a:r>
            <a:r>
              <a:rPr lang="zh-CN" altLang="en-US" sz="1800" dirty="0" smtClean="0">
                <a:solidFill>
                  <a:schemeClr val="tx1"/>
                </a:solidFill>
                <a:latin typeface="宋体" panose="02010600030101010101" pitchFamily="2" charset="-122"/>
                <a:ea typeface="宋体" panose="02010600030101010101" pitchFamily="2" charset="-122"/>
                <a:sym typeface="+mn-ea"/>
              </a:rPr>
              <a:t>命令行后，看到一个路径 </a:t>
            </a:r>
            <a:r>
              <a:rPr lang="en-US" altLang="zh-CN" sz="1800" dirty="0" smtClean="0">
                <a:solidFill>
                  <a:schemeClr val="tx1"/>
                </a:solidFill>
                <a:latin typeface="宋体" panose="02010600030101010101" pitchFamily="2" charset="-122"/>
                <a:ea typeface="宋体" panose="02010600030101010101" pitchFamily="2" charset="-122"/>
                <a:sym typeface="+mn-ea"/>
              </a:rPr>
              <a:t>c:\user </a:t>
            </a:r>
            <a:r>
              <a:rPr lang="zh-CN" altLang="en-US" sz="1800" dirty="0" smtClean="0">
                <a:solidFill>
                  <a:schemeClr val="tx1"/>
                </a:solidFill>
                <a:latin typeface="宋体" panose="02010600030101010101" pitchFamily="2" charset="-122"/>
                <a:ea typeface="宋体" panose="02010600030101010101" pitchFamily="2" charset="-122"/>
                <a:sym typeface="+mn-ea"/>
              </a:rPr>
              <a:t>就表示我们现在操作的磁盘是</a:t>
            </a:r>
            <a:r>
              <a:rPr lang="en-US" altLang="zh-CN" sz="1800" dirty="0" smtClean="0">
                <a:solidFill>
                  <a:schemeClr val="tx1"/>
                </a:solidFill>
                <a:latin typeface="宋体" panose="02010600030101010101" pitchFamily="2" charset="-122"/>
                <a:ea typeface="宋体" panose="02010600030101010101" pitchFamily="2" charset="-122"/>
                <a:sym typeface="+mn-ea"/>
              </a:rPr>
              <a:t>c</a:t>
            </a:r>
            <a:r>
              <a:rPr lang="zh-CN" altLang="en-US" sz="1800" dirty="0" smtClean="0">
                <a:solidFill>
                  <a:schemeClr val="tx1"/>
                </a:solidFill>
                <a:latin typeface="宋体" panose="02010600030101010101" pitchFamily="2" charset="-122"/>
                <a:ea typeface="宋体" panose="02010600030101010101" pitchFamily="2" charset="-122"/>
                <a:sym typeface="+mn-ea"/>
              </a:rPr>
              <a:t>盘。</a:t>
            </a:r>
            <a:endParaRPr lang="zh-CN" altLang="en-US" sz="1800" dirty="0" smtClean="0">
              <a:solidFill>
                <a:schemeClr val="tx1"/>
              </a:solidFill>
              <a:latin typeface="宋体" panose="02010600030101010101" pitchFamily="2" charset="-122"/>
              <a:ea typeface="宋体" panose="02010600030101010101" pitchFamily="2" charset="-122"/>
              <a:sym typeface="+mn-ea"/>
            </a:endParaRPr>
          </a:p>
        </p:txBody>
      </p:sp>
      <p:pic>
        <p:nvPicPr>
          <p:cNvPr id="5122" name="Picture 2"/>
          <p:cNvPicPr>
            <a:picLocks noChangeAspect="1" noChangeArrowheads="1"/>
          </p:cNvPicPr>
          <p:nvPr/>
        </p:nvPicPr>
        <p:blipFill>
          <a:blip r:embed="rId1" cstate="print"/>
          <a:srcRect/>
          <a:stretch>
            <a:fillRect/>
          </a:stretch>
        </p:blipFill>
        <p:spPr bwMode="auto">
          <a:xfrm>
            <a:off x="1331640" y="2132856"/>
            <a:ext cx="5832648" cy="38089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marL="342900" lvl="0" indent="-342900" algn="l"/>
            <a:r>
              <a:rPr lang="zh-CN" altLang="en-US" sz="3200" dirty="0" smtClean="0">
                <a:latin typeface="宋体" panose="02010600030101010101" pitchFamily="2" charset="-122"/>
                <a:ea typeface="宋体" panose="02010600030101010101" pitchFamily="2" charset="-122"/>
                <a:sym typeface="+mn-ea"/>
              </a:rPr>
              <a:t>常用命令</a:t>
            </a:r>
            <a:endParaRPr lang="zh-CN" altLang="en-US" sz="3200" dirty="0" smtClean="0">
              <a:latin typeface="宋体" panose="02010600030101010101" pitchFamily="2" charset="-122"/>
              <a:ea typeface="宋体" panose="02010600030101010101" pitchFamily="2" charset="-122"/>
              <a:sym typeface="+mn-ea"/>
            </a:endParaRPr>
          </a:p>
        </p:txBody>
      </p:sp>
      <p:sp>
        <p:nvSpPr>
          <p:cNvPr id="4102" name="内容占位符 4"/>
          <p:cNvSpPr>
            <a:spLocks noGrp="1" noChangeArrowheads="1"/>
          </p:cNvSpPr>
          <p:nvPr>
            <p:ph type="subTitle" idx="1"/>
          </p:nvPr>
        </p:nvSpPr>
        <p:spPr>
          <a:xfrm>
            <a:off x="-1016" y="1196752"/>
            <a:ext cx="9145016"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pic>
        <p:nvPicPr>
          <p:cNvPr id="6146" name="Picture 2"/>
          <p:cNvPicPr>
            <a:picLocks noChangeAspect="1" noChangeArrowheads="1"/>
          </p:cNvPicPr>
          <p:nvPr/>
        </p:nvPicPr>
        <p:blipFill>
          <a:blip r:embed="rId1" cstate="print"/>
          <a:srcRect/>
          <a:stretch>
            <a:fillRect/>
          </a:stretch>
        </p:blipFill>
        <p:spPr bwMode="auto">
          <a:xfrm>
            <a:off x="58737" y="1628800"/>
            <a:ext cx="9085263" cy="340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marL="342900" lvl="0" indent="-342900" algn="l"/>
            <a:r>
              <a:rPr lang="zh-CN" altLang="en-US" sz="3200" dirty="0" smtClean="0">
                <a:latin typeface="宋体" panose="02010600030101010101" pitchFamily="2" charset="-122"/>
                <a:ea typeface="宋体" panose="02010600030101010101" pitchFamily="2" charset="-122"/>
                <a:sym typeface="+mn-ea"/>
              </a:rPr>
              <a:t>字节</a:t>
            </a:r>
            <a:endParaRPr lang="zh-CN" altLang="en-US" sz="3200" dirty="0" smtClean="0">
              <a:latin typeface="宋体" panose="02010600030101010101" pitchFamily="2" charset="-122"/>
              <a:ea typeface="宋体" panose="02010600030101010101" pitchFamily="2" charset="-122"/>
              <a:sym typeface="+mn-ea"/>
            </a:endParaRPr>
          </a:p>
        </p:txBody>
      </p:sp>
      <p:sp>
        <p:nvSpPr>
          <p:cNvPr id="4102" name="内容占位符 4"/>
          <p:cNvSpPr>
            <a:spLocks noGrp="1" noChangeArrowheads="1"/>
          </p:cNvSpPr>
          <p:nvPr>
            <p:ph type="subTitle" idx="1"/>
          </p:nvPr>
        </p:nvSpPr>
        <p:spPr>
          <a:xfrm>
            <a:off x="-108520" y="1196752"/>
            <a:ext cx="9145016"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字节是我们常见的计算机中最小存储单元。计算机存储任何的数据，都是以字节的形式存储，右键点击文件属性，我们可以查看文件的字节大小。</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8</a:t>
            </a:r>
            <a:r>
              <a:rPr lang="zh-CN" altLang="en-US" sz="2000" dirty="0" smtClean="0">
                <a:solidFill>
                  <a:schemeClr val="tx1"/>
                </a:solidFill>
                <a:latin typeface="宋体" panose="02010600030101010101" pitchFamily="2" charset="-122"/>
                <a:ea typeface="宋体" panose="02010600030101010101" pitchFamily="2" charset="-122"/>
                <a:sym typeface="+mn-ea"/>
              </a:rPr>
              <a:t>个</a:t>
            </a:r>
            <a:r>
              <a:rPr lang="en-US" altLang="zh-CN" sz="2000" dirty="0" smtClean="0">
                <a:solidFill>
                  <a:schemeClr val="tx1"/>
                </a:solidFill>
                <a:latin typeface="宋体" panose="02010600030101010101" pitchFamily="2" charset="-122"/>
                <a:ea typeface="宋体" panose="02010600030101010101" pitchFamily="2" charset="-122"/>
                <a:sym typeface="+mn-ea"/>
              </a:rPr>
              <a:t>bit</a:t>
            </a:r>
            <a:r>
              <a:rPr lang="zh-CN" altLang="en-US" sz="2000" dirty="0" smtClean="0">
                <a:solidFill>
                  <a:schemeClr val="tx1"/>
                </a:solidFill>
                <a:latin typeface="宋体" panose="02010600030101010101" pitchFamily="2" charset="-122"/>
                <a:ea typeface="宋体" panose="02010600030101010101" pitchFamily="2" charset="-122"/>
                <a:sym typeface="+mn-ea"/>
              </a:rPr>
              <a:t>（二进制位） </a:t>
            </a:r>
            <a:r>
              <a:rPr lang="en-US" altLang="zh-CN" sz="2000" dirty="0" smtClean="0">
                <a:solidFill>
                  <a:schemeClr val="tx1"/>
                </a:solidFill>
                <a:latin typeface="宋体" panose="02010600030101010101" pitchFamily="2" charset="-122"/>
                <a:ea typeface="宋体" panose="02010600030101010101" pitchFamily="2" charset="-122"/>
                <a:sym typeface="+mn-ea"/>
              </a:rPr>
              <a:t>0000-0000</a:t>
            </a:r>
            <a:r>
              <a:rPr lang="zh-CN" altLang="en-US" sz="2000" dirty="0" smtClean="0">
                <a:solidFill>
                  <a:schemeClr val="tx1"/>
                </a:solidFill>
                <a:latin typeface="宋体" panose="02010600030101010101" pitchFamily="2" charset="-122"/>
                <a:ea typeface="宋体" panose="02010600030101010101" pitchFamily="2" charset="-122"/>
                <a:sym typeface="+mn-ea"/>
              </a:rPr>
              <a:t>表示为</a:t>
            </a:r>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个字节，写成</a:t>
            </a:r>
            <a:r>
              <a:rPr lang="en-US" altLang="zh-CN" sz="2000" dirty="0" smtClean="0">
                <a:solidFill>
                  <a:schemeClr val="tx1"/>
                </a:solidFill>
                <a:latin typeface="宋体" panose="02010600030101010101" pitchFamily="2" charset="-122"/>
                <a:ea typeface="宋体" panose="02010600030101010101" pitchFamily="2" charset="-122"/>
                <a:sym typeface="+mn-ea"/>
              </a:rPr>
              <a:t>1 byte</a:t>
            </a:r>
            <a:r>
              <a:rPr lang="zh-CN" altLang="en-US" sz="2000" dirty="0" smtClean="0">
                <a:solidFill>
                  <a:schemeClr val="tx1"/>
                </a:solidFill>
                <a:latin typeface="宋体" panose="02010600030101010101" pitchFamily="2" charset="-122"/>
                <a:ea typeface="宋体" panose="02010600030101010101" pitchFamily="2" charset="-122"/>
                <a:sym typeface="+mn-ea"/>
              </a:rPr>
              <a:t>或者</a:t>
            </a:r>
            <a:r>
              <a:rPr lang="en-US" altLang="zh-CN" sz="2000" dirty="0" smtClean="0">
                <a:solidFill>
                  <a:schemeClr val="tx1"/>
                </a:solidFill>
                <a:latin typeface="宋体" panose="02010600030101010101" pitchFamily="2" charset="-122"/>
                <a:ea typeface="宋体" panose="02010600030101010101" pitchFamily="2" charset="-122"/>
                <a:sym typeface="+mn-ea"/>
              </a:rPr>
              <a:t>1 B</a:t>
            </a:r>
            <a:r>
              <a:rPr lang="zh-CN" altLang="en-US" sz="2000" dirty="0" smtClean="0">
                <a:solidFill>
                  <a:schemeClr val="tx1"/>
                </a:solidFill>
                <a:latin typeface="宋体" panose="02010600030101010101" pitchFamily="2" charset="-122"/>
                <a:ea typeface="宋体" panose="02010600030101010101" pitchFamily="2" charset="-122"/>
                <a:sym typeface="+mn-ea"/>
              </a:rPr>
              <a:t>。</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8 bit =   1 B</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1024 B =  1 KB</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1024 KB = 1 MB</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1024 MB = 1 GB</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1024 GB = 1 TB</a:t>
            </a:r>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2">
                                            <p:txEl>
                                              <p:pRg st="4" end="4"/>
                                            </p:txEl>
                                          </p:spTgt>
                                        </p:tgtEl>
                                        <p:attrNameLst>
                                          <p:attrName>style.visibility</p:attrName>
                                        </p:attrNameLst>
                                      </p:cBhvr>
                                      <p:to>
                                        <p:strVal val="visible"/>
                                      </p:to>
                                    </p:set>
                                    <p:animEffect transition="in" filter="blinds(horizontal)">
                                      <p:cBhvr>
                                        <p:cTn id="7" dur="500"/>
                                        <p:tgtEl>
                                          <p:spTgt spid="4102">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02">
                                            <p:txEl>
                                              <p:pRg st="5" end="5"/>
                                            </p:txEl>
                                          </p:spTgt>
                                        </p:tgtEl>
                                        <p:attrNameLst>
                                          <p:attrName>style.visibility</p:attrName>
                                        </p:attrNameLst>
                                      </p:cBhvr>
                                      <p:to>
                                        <p:strVal val="visible"/>
                                      </p:to>
                                    </p:set>
                                    <p:animEffect transition="in" filter="blinds(horizontal)">
                                      <p:cBhvr>
                                        <p:cTn id="10" dur="500"/>
                                        <p:tgtEl>
                                          <p:spTgt spid="4102">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102">
                                            <p:txEl>
                                              <p:pRg st="6" end="6"/>
                                            </p:txEl>
                                          </p:spTgt>
                                        </p:tgtEl>
                                        <p:attrNameLst>
                                          <p:attrName>style.visibility</p:attrName>
                                        </p:attrNameLst>
                                      </p:cBhvr>
                                      <p:to>
                                        <p:strVal val="visible"/>
                                      </p:to>
                                    </p:set>
                                    <p:animEffect transition="in" filter="blinds(horizontal)">
                                      <p:cBhvr>
                                        <p:cTn id="13" dur="500"/>
                                        <p:tgtEl>
                                          <p:spTgt spid="4102">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102">
                                            <p:txEl>
                                              <p:pRg st="7" end="7"/>
                                            </p:txEl>
                                          </p:spTgt>
                                        </p:tgtEl>
                                        <p:attrNameLst>
                                          <p:attrName>style.visibility</p:attrName>
                                        </p:attrNameLst>
                                      </p:cBhvr>
                                      <p:to>
                                        <p:strVal val="visible"/>
                                      </p:to>
                                    </p:set>
                                    <p:animEffect transition="in" filter="blinds(horizontal)">
                                      <p:cBhvr>
                                        <p:cTn id="16" dur="500"/>
                                        <p:tgtEl>
                                          <p:spTgt spid="4102">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102">
                                            <p:txEl>
                                              <p:pRg st="8" end="8"/>
                                            </p:txEl>
                                          </p:spTgt>
                                        </p:tgtEl>
                                        <p:attrNameLst>
                                          <p:attrName>style.visibility</p:attrName>
                                        </p:attrNameLst>
                                      </p:cBhvr>
                                      <p:to>
                                        <p:strVal val="visible"/>
                                      </p:to>
                                    </p:set>
                                    <p:animEffect transition="in" filter="blinds(horizontal)">
                                      <p:cBhvr>
                                        <p:cTn id="19" dur="500"/>
                                        <p:tgtEl>
                                          <p:spTgt spid="41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marL="342900" lvl="0" indent="-342900" algn="l"/>
            <a:r>
              <a:rPr lang="zh-CN" altLang="en-US" sz="3200" dirty="0" smtClean="0">
                <a:latin typeface="宋体" panose="02010600030101010101" pitchFamily="2" charset="-122"/>
                <a:ea typeface="宋体" panose="02010600030101010101" pitchFamily="2" charset="-122"/>
                <a:sym typeface="+mn-ea"/>
              </a:rPr>
              <a:t>二进制 </a:t>
            </a:r>
            <a:endParaRPr lang="zh-CN" altLang="en-US" sz="3200" dirty="0" smtClean="0">
              <a:latin typeface="宋体" panose="02010600030101010101" pitchFamily="2" charset="-122"/>
              <a:ea typeface="宋体" panose="02010600030101010101" pitchFamily="2" charset="-122"/>
              <a:sym typeface="+mn-ea"/>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二进制 </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计算机中的数据不同于人们生活中的数据，人们生活采用十进制数，而计算机中全部采用二进制数表示，它只包含</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0</a:t>
            </a:r>
            <a:r>
              <a:rPr lang="zh-CN" altLang="en-US" sz="2000" dirty="0" smtClean="0">
                <a:solidFill>
                  <a:schemeClr val="tx1"/>
                </a:solidFill>
                <a:latin typeface="宋体" panose="02010600030101010101" pitchFamily="2" charset="-122"/>
                <a:ea typeface="宋体" panose="02010600030101010101" pitchFamily="2" charset="-122"/>
                <a:sym typeface="+mn-ea"/>
              </a:rPr>
              <a:t>、</a:t>
            </a:r>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两个数，逢二进一，</a:t>
            </a:r>
            <a:r>
              <a:rPr lang="en-US" altLang="zh-CN" sz="2000" dirty="0" smtClean="0">
                <a:solidFill>
                  <a:schemeClr val="tx1"/>
                </a:solidFill>
                <a:latin typeface="宋体" panose="02010600030101010101" pitchFamily="2" charset="-122"/>
                <a:ea typeface="宋体" panose="02010600030101010101" pitchFamily="2" charset="-122"/>
                <a:sym typeface="+mn-ea"/>
              </a:rPr>
              <a:t>1+1=10</a:t>
            </a:r>
            <a:r>
              <a:rPr lang="zh-CN" altLang="en-US" sz="2000" dirty="0" smtClean="0">
                <a:solidFill>
                  <a:schemeClr val="tx1"/>
                </a:solidFill>
                <a:latin typeface="宋体" panose="02010600030101010101" pitchFamily="2" charset="-122"/>
                <a:ea typeface="宋体" panose="02010600030101010101" pitchFamily="2" charset="-122"/>
                <a:sym typeface="+mn-ea"/>
              </a:rPr>
              <a:t>。每一个</a:t>
            </a:r>
            <a:r>
              <a:rPr lang="en-US" altLang="zh-CN" sz="2000" dirty="0" smtClean="0">
                <a:solidFill>
                  <a:schemeClr val="tx1"/>
                </a:solidFill>
                <a:latin typeface="宋体" panose="02010600030101010101" pitchFamily="2" charset="-122"/>
                <a:ea typeface="宋体" panose="02010600030101010101" pitchFamily="2" charset="-122"/>
                <a:sym typeface="+mn-ea"/>
              </a:rPr>
              <a:t>0</a:t>
            </a:r>
            <a:r>
              <a:rPr lang="zh-CN" altLang="en-US" sz="2000" dirty="0" smtClean="0">
                <a:solidFill>
                  <a:schemeClr val="tx1"/>
                </a:solidFill>
                <a:latin typeface="宋体" panose="02010600030101010101" pitchFamily="2" charset="-122"/>
                <a:ea typeface="宋体" panose="02010600030101010101" pitchFamily="2" charset="-122"/>
                <a:sym typeface="+mn-ea"/>
              </a:rPr>
              <a:t>或者每一个</a:t>
            </a:r>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，叫做一个</a:t>
            </a:r>
            <a:r>
              <a:rPr lang="en-US" altLang="zh-CN" sz="2000" dirty="0" smtClean="0">
                <a:solidFill>
                  <a:schemeClr val="tx1"/>
                </a:solidFill>
                <a:latin typeface="宋体" panose="02010600030101010101" pitchFamily="2" charset="-122"/>
                <a:ea typeface="宋体" panose="02010600030101010101" pitchFamily="2" charset="-122"/>
                <a:sym typeface="+mn-ea"/>
              </a:rPr>
              <a:t>bit</a:t>
            </a:r>
            <a:r>
              <a:rPr lang="zh-CN" altLang="en-US" sz="2000" dirty="0" smtClean="0">
                <a:solidFill>
                  <a:schemeClr val="tx1"/>
                </a:solidFill>
                <a:latin typeface="宋体" panose="02010600030101010101" pitchFamily="2" charset="-122"/>
                <a:ea typeface="宋体" panose="02010600030101010101" pitchFamily="2" charset="-122"/>
                <a:sym typeface="+mn-ea"/>
              </a:rPr>
              <a:t>（比特）。</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下面了解一下十进制和二进制数据之间的转换计算。</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十进制数据转成二进制数据：使用除以</a:t>
            </a:r>
            <a:r>
              <a:rPr lang="en-US" altLang="zh-CN" sz="2000" dirty="0" smtClean="0">
                <a:solidFill>
                  <a:schemeClr val="tx1"/>
                </a:solidFill>
                <a:latin typeface="宋体" panose="02010600030101010101" pitchFamily="2" charset="-122"/>
                <a:ea typeface="宋体" panose="02010600030101010101" pitchFamily="2" charset="-122"/>
                <a:sym typeface="+mn-ea"/>
              </a:rPr>
              <a:t>2</a:t>
            </a:r>
            <a:r>
              <a:rPr lang="zh-CN" altLang="en-US" sz="2000" dirty="0" smtClean="0">
                <a:solidFill>
                  <a:schemeClr val="tx1"/>
                </a:solidFill>
                <a:latin typeface="宋体" panose="02010600030101010101" pitchFamily="2" charset="-122"/>
                <a:ea typeface="宋体" panose="02010600030101010101" pitchFamily="2" charset="-122"/>
                <a:sym typeface="+mn-ea"/>
              </a:rPr>
              <a:t>获取余数的方式</a:t>
            </a:r>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pic>
        <p:nvPicPr>
          <p:cNvPr id="2050" name="Picture 2"/>
          <p:cNvPicPr>
            <a:picLocks noChangeAspect="1" noChangeArrowheads="1"/>
          </p:cNvPicPr>
          <p:nvPr/>
        </p:nvPicPr>
        <p:blipFill>
          <a:blip r:embed="rId1" cstate="print"/>
          <a:srcRect/>
          <a:stretch>
            <a:fillRect/>
          </a:stretch>
        </p:blipFill>
        <p:spPr bwMode="auto">
          <a:xfrm>
            <a:off x="2051720" y="3861048"/>
            <a:ext cx="4876800" cy="2343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marL="342900" lvl="0" indent="-342900" algn="l"/>
            <a:r>
              <a:rPr lang="zh-CN" altLang="en-US" sz="3200" dirty="0" smtClean="0">
                <a:latin typeface="宋体" panose="02010600030101010101" pitchFamily="2" charset="-122"/>
                <a:ea typeface="宋体" panose="02010600030101010101" pitchFamily="2" charset="-122"/>
                <a:sym typeface="+mn-ea"/>
              </a:rPr>
              <a:t>进制转换 </a:t>
            </a:r>
            <a:endParaRPr lang="zh-CN" altLang="en-US" sz="3200" dirty="0" smtClean="0">
              <a:latin typeface="宋体" panose="02010600030101010101" pitchFamily="2" charset="-122"/>
              <a:ea typeface="宋体" panose="02010600030101010101" pitchFamily="2" charset="-122"/>
              <a:sym typeface="+mn-ea"/>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十进制转八进制</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口诀：十进制数除以</a:t>
            </a:r>
            <a:r>
              <a:rPr lang="en-US" altLang="zh-CN" sz="2000" dirty="0" smtClean="0">
                <a:solidFill>
                  <a:schemeClr val="tx1"/>
                </a:solidFill>
                <a:latin typeface="宋体" panose="02010600030101010101" pitchFamily="2" charset="-122"/>
                <a:ea typeface="宋体" panose="02010600030101010101" pitchFamily="2" charset="-122"/>
                <a:sym typeface="+mn-ea"/>
              </a:rPr>
              <a:t>8</a:t>
            </a:r>
            <a:r>
              <a:rPr lang="zh-CN" altLang="en-US" sz="2000" dirty="0" smtClean="0">
                <a:solidFill>
                  <a:schemeClr val="tx1"/>
                </a:solidFill>
                <a:latin typeface="宋体" panose="02010600030101010101" pitchFamily="2" charset="-122"/>
                <a:ea typeface="宋体" panose="02010600030101010101" pitchFamily="2" charset="-122"/>
                <a:sym typeface="+mn-ea"/>
              </a:rPr>
              <a:t>倒取余数</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如：</a:t>
            </a:r>
            <a:r>
              <a:rPr lang="en-US" altLang="zh-CN" sz="2000" dirty="0" smtClean="0">
                <a:solidFill>
                  <a:schemeClr val="tx1"/>
                </a:solidFill>
                <a:latin typeface="宋体" panose="02010600030101010101" pitchFamily="2" charset="-122"/>
                <a:ea typeface="宋体" panose="02010600030101010101" pitchFamily="2" charset="-122"/>
                <a:sym typeface="+mn-ea"/>
              </a:rPr>
              <a:t>10-</a:t>
            </a:r>
            <a:r>
              <a:rPr lang="en-US" altLang="zh-CN" sz="2000" dirty="0" smtClean="0">
                <a:solidFill>
                  <a:schemeClr val="tx1"/>
                </a:solidFill>
                <a:latin typeface="宋体" panose="02010600030101010101" pitchFamily="2" charset="-122"/>
                <a:ea typeface="宋体" panose="02010600030101010101" pitchFamily="2" charset="-122"/>
                <a:sym typeface="Wingdings" panose="05000000000000000000" pitchFamily="2" charset="2"/>
              </a:rPr>
              <a:t></a:t>
            </a:r>
            <a:r>
              <a:rPr lang="en-US" altLang="zh-CN" sz="2000" dirty="0" smtClean="0">
                <a:solidFill>
                  <a:schemeClr val="tx1"/>
                </a:solidFill>
                <a:latin typeface="宋体" panose="02010600030101010101" pitchFamily="2" charset="-122"/>
                <a:ea typeface="宋体" panose="02010600030101010101" pitchFamily="2" charset="-122"/>
                <a:sym typeface="+mn-ea"/>
              </a:rPr>
              <a:t>12</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十进制转十六进制</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口诀：十进制数除以</a:t>
            </a:r>
            <a:r>
              <a:rPr lang="en-US" altLang="zh-CN" sz="2000" dirty="0" smtClean="0">
                <a:solidFill>
                  <a:schemeClr val="tx1"/>
                </a:solidFill>
                <a:latin typeface="宋体" panose="02010600030101010101" pitchFamily="2" charset="-122"/>
                <a:ea typeface="宋体" panose="02010600030101010101" pitchFamily="2" charset="-122"/>
                <a:sym typeface="+mn-ea"/>
              </a:rPr>
              <a:t>16</a:t>
            </a:r>
            <a:r>
              <a:rPr lang="zh-CN" altLang="en-US" sz="2000" dirty="0" smtClean="0">
                <a:solidFill>
                  <a:schemeClr val="tx1"/>
                </a:solidFill>
                <a:latin typeface="宋体" panose="02010600030101010101" pitchFamily="2" charset="-122"/>
                <a:ea typeface="宋体" panose="02010600030101010101" pitchFamily="2" charset="-122"/>
                <a:sym typeface="+mn-ea"/>
              </a:rPr>
              <a:t>倒取余数</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如：</a:t>
            </a:r>
            <a:r>
              <a:rPr lang="en-US" altLang="zh-CN" sz="2000" dirty="0" smtClean="0">
                <a:solidFill>
                  <a:schemeClr val="tx1"/>
                </a:solidFill>
                <a:latin typeface="宋体" panose="02010600030101010101" pitchFamily="2" charset="-122"/>
                <a:ea typeface="宋体" panose="02010600030101010101" pitchFamily="2" charset="-122"/>
                <a:sym typeface="+mn-ea"/>
              </a:rPr>
              <a:t>46</a:t>
            </a:r>
            <a:r>
              <a:rPr lang="en-US" altLang="zh-CN" sz="2000" dirty="0" smtClean="0">
                <a:solidFill>
                  <a:schemeClr val="tx1"/>
                </a:solidFill>
                <a:latin typeface="宋体" panose="02010600030101010101" pitchFamily="2" charset="-122"/>
                <a:ea typeface="宋体" panose="02010600030101010101" pitchFamily="2" charset="-122"/>
                <a:sym typeface="Wingdings" panose="05000000000000000000" pitchFamily="2" charset="2"/>
              </a:rPr>
              <a:t></a:t>
            </a:r>
            <a:r>
              <a:rPr lang="en-US" altLang="zh-CN" sz="2000" dirty="0" smtClean="0">
                <a:solidFill>
                  <a:schemeClr val="tx1"/>
                </a:solidFill>
                <a:latin typeface="宋体" panose="02010600030101010101" pitchFamily="2" charset="-122"/>
                <a:ea typeface="宋体" panose="02010600030101010101" pitchFamily="2" charset="-122"/>
                <a:sym typeface="+mn-ea"/>
              </a:rPr>
              <a:t>2E 	</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十六进制：</a:t>
            </a:r>
            <a:r>
              <a:rPr lang="en-US" altLang="zh-CN" sz="2000" dirty="0" smtClean="0">
                <a:solidFill>
                  <a:schemeClr val="tx1"/>
                </a:solidFill>
                <a:latin typeface="宋体" panose="02010600030101010101" pitchFamily="2" charset="-122"/>
                <a:ea typeface="宋体" panose="02010600030101010101" pitchFamily="2" charset="-122"/>
                <a:sym typeface="+mn-ea"/>
              </a:rPr>
              <a:t>10-15 </a:t>
            </a:r>
            <a:r>
              <a:rPr lang="zh-CN" altLang="en-US" sz="2000" dirty="0" smtClean="0">
                <a:solidFill>
                  <a:schemeClr val="tx1"/>
                </a:solidFill>
                <a:latin typeface="宋体" panose="02010600030101010101" pitchFamily="2" charset="-122"/>
                <a:ea typeface="宋体" panose="02010600030101010101" pitchFamily="2" charset="-122"/>
                <a:sym typeface="+mn-ea"/>
              </a:rPr>
              <a:t>为 </a:t>
            </a:r>
            <a:r>
              <a:rPr lang="en-US" altLang="zh-CN" sz="2000" dirty="0" smtClean="0">
                <a:solidFill>
                  <a:schemeClr val="tx1"/>
                </a:solidFill>
                <a:latin typeface="宋体" panose="02010600030101010101" pitchFamily="2" charset="-122"/>
                <a:ea typeface="宋体" panose="02010600030101010101" pitchFamily="2" charset="-122"/>
                <a:sym typeface="+mn-ea"/>
              </a:rPr>
              <a:t>A-Z		</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pic>
        <p:nvPicPr>
          <p:cNvPr id="3074" name="Picture 2"/>
          <p:cNvPicPr>
            <a:picLocks noChangeAspect="1" noChangeArrowheads="1"/>
          </p:cNvPicPr>
          <p:nvPr/>
        </p:nvPicPr>
        <p:blipFill>
          <a:blip r:embed="rId1" cstate="print"/>
          <a:srcRect/>
          <a:stretch>
            <a:fillRect/>
          </a:stretch>
        </p:blipFill>
        <p:spPr bwMode="auto">
          <a:xfrm>
            <a:off x="3347864" y="2204864"/>
            <a:ext cx="2325169" cy="1614289"/>
          </a:xfrm>
          <a:prstGeom prst="rect">
            <a:avLst/>
          </a:prstGeom>
          <a:noFill/>
          <a:ln w="9525">
            <a:noFill/>
            <a:miter lim="800000"/>
            <a:headEnd/>
            <a:tailEnd/>
          </a:ln>
        </p:spPr>
      </p:pic>
      <p:pic>
        <p:nvPicPr>
          <p:cNvPr id="3075" name="Picture 3"/>
          <p:cNvPicPr>
            <a:picLocks noChangeAspect="1" noChangeArrowheads="1"/>
          </p:cNvPicPr>
          <p:nvPr/>
        </p:nvPicPr>
        <p:blipFill>
          <a:blip r:embed="rId2" cstate="print"/>
          <a:srcRect/>
          <a:stretch>
            <a:fillRect/>
          </a:stretch>
        </p:blipFill>
        <p:spPr bwMode="auto">
          <a:xfrm>
            <a:off x="4427984" y="4725144"/>
            <a:ext cx="3096344" cy="14401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animEffect transition="in" filter="blinds(horizontal)">
                                      <p:cBhvr>
                                        <p:cTn id="7" dur="500"/>
                                        <p:tgtEl>
                                          <p:spTgt spid="410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02">
                                            <p:txEl>
                                              <p:pRg st="1" end="1"/>
                                            </p:txEl>
                                          </p:spTgt>
                                        </p:tgtEl>
                                        <p:attrNameLst>
                                          <p:attrName>style.visibility</p:attrName>
                                        </p:attrNameLst>
                                      </p:cBhvr>
                                      <p:to>
                                        <p:strVal val="visible"/>
                                      </p:to>
                                    </p:set>
                                    <p:animEffect transition="in" filter="blinds(horizontal)">
                                      <p:cBhvr>
                                        <p:cTn id="10" dur="500"/>
                                        <p:tgtEl>
                                          <p:spTgt spid="410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102">
                                            <p:txEl>
                                              <p:pRg st="2" end="2"/>
                                            </p:txEl>
                                          </p:spTgt>
                                        </p:tgtEl>
                                        <p:attrNameLst>
                                          <p:attrName>style.visibility</p:attrName>
                                        </p:attrNameLst>
                                      </p:cBhvr>
                                      <p:to>
                                        <p:strVal val="visible"/>
                                      </p:to>
                                    </p:set>
                                    <p:animEffect transition="in" filter="blinds(horizontal)">
                                      <p:cBhvr>
                                        <p:cTn id="13" dur="500"/>
                                        <p:tgtEl>
                                          <p:spTgt spid="410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box(in)">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102">
                                            <p:txEl>
                                              <p:pRg st="6" end="6"/>
                                            </p:txEl>
                                          </p:spTgt>
                                        </p:tgtEl>
                                        <p:attrNameLst>
                                          <p:attrName>style.visibility</p:attrName>
                                        </p:attrNameLst>
                                      </p:cBhvr>
                                      <p:to>
                                        <p:strVal val="visible"/>
                                      </p:to>
                                    </p:set>
                                    <p:animEffect transition="in" filter="blinds(horizontal)">
                                      <p:cBhvr>
                                        <p:cTn id="23" dur="500"/>
                                        <p:tgtEl>
                                          <p:spTgt spid="4102">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102">
                                            <p:txEl>
                                              <p:pRg st="7" end="7"/>
                                            </p:txEl>
                                          </p:spTgt>
                                        </p:tgtEl>
                                        <p:attrNameLst>
                                          <p:attrName>style.visibility</p:attrName>
                                        </p:attrNameLst>
                                      </p:cBhvr>
                                      <p:to>
                                        <p:strVal val="visible"/>
                                      </p:to>
                                    </p:set>
                                    <p:animEffect transition="in" filter="blinds(horizontal)">
                                      <p:cBhvr>
                                        <p:cTn id="26" dur="500"/>
                                        <p:tgtEl>
                                          <p:spTgt spid="4102">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102">
                                            <p:txEl>
                                              <p:pRg st="8" end="8"/>
                                            </p:txEl>
                                          </p:spTgt>
                                        </p:tgtEl>
                                        <p:attrNameLst>
                                          <p:attrName>style.visibility</p:attrName>
                                        </p:attrNameLst>
                                      </p:cBhvr>
                                      <p:to>
                                        <p:strVal val="visible"/>
                                      </p:to>
                                    </p:set>
                                    <p:animEffect transition="in" filter="blinds(horizontal)">
                                      <p:cBhvr>
                                        <p:cTn id="29" dur="500"/>
                                        <p:tgtEl>
                                          <p:spTgt spid="4102">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102">
                                            <p:txEl>
                                              <p:pRg st="9" end="9"/>
                                            </p:txEl>
                                          </p:spTgt>
                                        </p:tgtEl>
                                        <p:attrNameLst>
                                          <p:attrName>style.visibility</p:attrName>
                                        </p:attrNameLst>
                                      </p:cBhvr>
                                      <p:to>
                                        <p:strVal val="visible"/>
                                      </p:to>
                                    </p:set>
                                    <p:animEffect transition="in" filter="blinds(horizontal)">
                                      <p:cBhvr>
                                        <p:cTn id="32" dur="500"/>
                                        <p:tgtEl>
                                          <p:spTgt spid="4102">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75"/>
                                        </p:tgtEl>
                                        <p:attrNameLst>
                                          <p:attrName>style.visibility</p:attrName>
                                        </p:attrNameLst>
                                      </p:cBhvr>
                                      <p:to>
                                        <p:strVal val="visible"/>
                                      </p:to>
                                    </p:set>
                                    <p:animEffect transition="in" filter="box(in)">
                                      <p:cBhvr>
                                        <p:cTn id="3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5496" y="365125"/>
            <a:ext cx="8271073" cy="882650"/>
          </a:xfrm>
        </p:spPr>
        <p:txBody>
          <a:bodyPr anchor="ctr">
            <a:normAutofit/>
          </a:bodyPr>
          <a:lstStyle/>
          <a:p>
            <a:pPr algn="l">
              <a:defRPr/>
            </a:pPr>
            <a:r>
              <a:rPr lang="en-US" altLang="x-none" sz="3200" dirty="0" smtClean="0">
                <a:sym typeface="+mn-ea"/>
              </a:rPr>
              <a:t>Java</a:t>
            </a:r>
            <a:r>
              <a:rPr lang="zh-CN" altLang="en-US" sz="3200" dirty="0" smtClean="0">
                <a:sym typeface="+mn-ea"/>
              </a:rPr>
              <a:t>未来的发展</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6512" y="1196752"/>
            <a:ext cx="9432032" cy="5040313"/>
          </a:xfrm>
        </p:spPr>
        <p:txBody>
          <a:bodyPr>
            <a:noAutofit/>
          </a:bodyPr>
          <a:lstStyle/>
          <a:p>
            <a:pPr algn="l"/>
            <a:endParaRPr lang="zh-CN" altLang="en-US" sz="2000" dirty="0">
              <a:solidFill>
                <a:schemeClr val="tx1"/>
              </a:solidFill>
            </a:endParaRPr>
          </a:p>
        </p:txBody>
      </p:sp>
      <p:pic>
        <p:nvPicPr>
          <p:cNvPr id="3" name="图片 2" descr="java"/>
          <p:cNvPicPr>
            <a:picLocks noChangeAspect="1"/>
          </p:cNvPicPr>
          <p:nvPr/>
        </p:nvPicPr>
        <p:blipFill>
          <a:blip r:embed="rId1"/>
          <a:stretch>
            <a:fillRect/>
          </a:stretch>
        </p:blipFill>
        <p:spPr>
          <a:xfrm>
            <a:off x="86360" y="1196975"/>
            <a:ext cx="8971280" cy="467868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5496" y="365125"/>
            <a:ext cx="8271073" cy="882650"/>
          </a:xfrm>
        </p:spPr>
        <p:txBody>
          <a:bodyPr anchor="ctr">
            <a:normAutofit/>
          </a:bodyPr>
          <a:lstStyle/>
          <a:p>
            <a:pPr algn="l">
              <a:defRPr/>
            </a:pPr>
            <a:r>
              <a:rPr lang="en-US" altLang="x-none" sz="3200" dirty="0" smtClean="0">
                <a:sym typeface="+mn-ea"/>
              </a:rPr>
              <a:t>Java</a:t>
            </a:r>
            <a:r>
              <a:rPr lang="zh-CN" altLang="en-US" sz="3200" dirty="0" smtClean="0">
                <a:sym typeface="+mn-ea"/>
              </a:rPr>
              <a:t>语言平台版本</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6512" y="1196752"/>
            <a:ext cx="9432032" cy="5040313"/>
          </a:xfrm>
        </p:spPr>
        <p:txBody>
          <a:bodyPr>
            <a:noAutofit/>
          </a:bodyPr>
          <a:lstStyle/>
          <a:p>
            <a:pPr marL="342900" lvl="0" indent="-342900" algn="l"/>
            <a:r>
              <a:rPr lang="en-US" altLang="x-none" sz="2000" b="1" dirty="0" err="1" smtClean="0">
                <a:solidFill>
                  <a:schemeClr val="tx1"/>
                </a:solidFill>
                <a:latin typeface="宋体" panose="02010600030101010101" pitchFamily="2" charset="-122"/>
                <a:ea typeface="宋体" panose="02010600030101010101" pitchFamily="2" charset="-122"/>
                <a:sym typeface="+mn-ea"/>
              </a:rPr>
              <a:t>JavaSE</a:t>
            </a:r>
            <a:r>
              <a:rPr lang="zh-CN" altLang="en-US" sz="2000" b="1" dirty="0" smtClean="0">
                <a:solidFill>
                  <a:schemeClr val="tx1"/>
                </a:solidFill>
                <a:latin typeface="宋体" panose="02010600030101010101" pitchFamily="2" charset="-122"/>
                <a:ea typeface="宋体" panose="02010600030101010101" pitchFamily="2" charset="-122"/>
                <a:sym typeface="+mn-ea"/>
              </a:rPr>
              <a:t>标准版</a:t>
            </a:r>
            <a:endParaRPr lang="zh-CN" altLang="en-US" sz="2000" b="1"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zh-CN" altLang="en-US" sz="2000" dirty="0" smtClean="0">
                <a:solidFill>
                  <a:schemeClr val="tx1"/>
                </a:solidFill>
                <a:latin typeface="宋体" panose="02010600030101010101" pitchFamily="2" charset="-122"/>
                <a:ea typeface="宋体" panose="02010600030101010101" pitchFamily="2" charset="-122"/>
                <a:sym typeface="+mn-ea"/>
              </a:rPr>
              <a:t>是为开发普通桌面和商务应用程序提供的解决方案</a:t>
            </a:r>
            <a:endParaRPr lang="zh-CN" altLang="en-US" sz="2000"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zh-CN" altLang="en-US" sz="2000" dirty="0" smtClean="0">
                <a:solidFill>
                  <a:schemeClr val="tx1"/>
                </a:solidFill>
                <a:latin typeface="宋体" panose="02010600030101010101" pitchFamily="2" charset="-122"/>
                <a:ea typeface="宋体" panose="02010600030101010101" pitchFamily="2" charset="-122"/>
                <a:sym typeface="+mn-ea"/>
              </a:rPr>
              <a:t>该技术体系是其他两者的基础，可以完成一些桌面应用程序的开发</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Font typeface="Arial" panose="020B0604020202020204" pitchFamily="34" charset="0"/>
              <a:buChar char="•"/>
            </a:pPr>
            <a:endParaRPr lang="en-US" altLang="x-none" sz="2000" dirty="0" smtClean="0">
              <a:solidFill>
                <a:schemeClr val="tx1"/>
              </a:solidFill>
              <a:latin typeface="宋体" panose="02010600030101010101" pitchFamily="2" charset="-122"/>
              <a:ea typeface="宋体" panose="02010600030101010101" pitchFamily="2" charset="-122"/>
            </a:endParaRPr>
          </a:p>
          <a:p>
            <a:pPr marL="342900" lvl="0" indent="-342900" algn="l"/>
            <a:r>
              <a:rPr lang="en-US" altLang="x-none" sz="2000" b="1" dirty="0" err="1" smtClean="0">
                <a:solidFill>
                  <a:schemeClr val="tx1"/>
                </a:solidFill>
                <a:latin typeface="宋体" panose="02010600030101010101" pitchFamily="2" charset="-122"/>
                <a:ea typeface="宋体" panose="02010600030101010101" pitchFamily="2" charset="-122"/>
                <a:sym typeface="+mn-ea"/>
              </a:rPr>
              <a:t>JavaME</a:t>
            </a:r>
            <a:r>
              <a:rPr lang="zh-CN" altLang="en-US" sz="2000" b="1" dirty="0" smtClean="0">
                <a:solidFill>
                  <a:schemeClr val="tx1"/>
                </a:solidFill>
                <a:latin typeface="宋体" panose="02010600030101010101" pitchFamily="2" charset="-122"/>
                <a:ea typeface="宋体" panose="02010600030101010101" pitchFamily="2" charset="-122"/>
                <a:sym typeface="+mn-ea"/>
              </a:rPr>
              <a:t>小型版</a:t>
            </a:r>
            <a:endParaRPr lang="zh-CN" altLang="en-US" sz="2000" b="1"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zh-CN" altLang="en-US" sz="2000" dirty="0" smtClean="0">
                <a:solidFill>
                  <a:schemeClr val="tx1"/>
                </a:solidFill>
                <a:latin typeface="宋体" panose="02010600030101010101" pitchFamily="2" charset="-122"/>
                <a:ea typeface="宋体" panose="02010600030101010101" pitchFamily="2" charset="-122"/>
                <a:sym typeface="+mn-ea"/>
              </a:rPr>
              <a:t>是为开发电子消费产品和嵌入式设备提供的解决方案</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800100" lvl="2" indent="-342900" algn="l">
              <a:buFont typeface="Arial" panose="020B0604020202020204" pitchFamily="34" charset="0"/>
              <a:buChar char="•"/>
            </a:pP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x-none" sz="2000" b="1" dirty="0" err="1" smtClean="0">
                <a:solidFill>
                  <a:schemeClr val="tx1"/>
                </a:solidFill>
                <a:latin typeface="宋体" panose="02010600030101010101" pitchFamily="2" charset="-122"/>
                <a:ea typeface="宋体" panose="02010600030101010101" pitchFamily="2" charset="-122"/>
                <a:sym typeface="+mn-ea"/>
              </a:rPr>
              <a:t>JavaEE</a:t>
            </a:r>
            <a:r>
              <a:rPr lang="zh-CN" altLang="en-US" sz="2000" b="1" dirty="0" smtClean="0">
                <a:solidFill>
                  <a:schemeClr val="tx1"/>
                </a:solidFill>
                <a:latin typeface="宋体" panose="02010600030101010101" pitchFamily="2" charset="-122"/>
                <a:ea typeface="宋体" panose="02010600030101010101" pitchFamily="2" charset="-122"/>
                <a:sym typeface="+mn-ea"/>
              </a:rPr>
              <a:t>企业版</a:t>
            </a:r>
            <a:endParaRPr lang="zh-CN" altLang="en-US" sz="2000" b="1"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zh-CN" altLang="en-US" sz="2000" dirty="0" smtClean="0">
                <a:solidFill>
                  <a:schemeClr val="tx1"/>
                </a:solidFill>
                <a:latin typeface="宋体" panose="02010600030101010101" pitchFamily="2" charset="-122"/>
                <a:ea typeface="宋体" panose="02010600030101010101" pitchFamily="2" charset="-122"/>
                <a:sym typeface="+mn-ea"/>
              </a:rPr>
              <a:t>是为开发企业环境下的应用程序提供的一套解决方案</a:t>
            </a:r>
            <a:endParaRPr lang="zh-CN" altLang="en-US" sz="2000" dirty="0" smtClean="0">
              <a:solidFill>
                <a:schemeClr val="tx1"/>
              </a:solidFill>
              <a:latin typeface="宋体" panose="02010600030101010101" pitchFamily="2" charset="-122"/>
              <a:ea typeface="宋体" panose="02010600030101010101" pitchFamily="2" charset="-122"/>
            </a:endParaRPr>
          </a:p>
          <a:p>
            <a:pPr marL="800100" lvl="2" indent="-342900" algn="l">
              <a:buClr>
                <a:srgbClr val="8EB4E3"/>
              </a:buClr>
            </a:pPr>
            <a:r>
              <a:rPr lang="zh-CN" altLang="en-US" sz="2000" dirty="0" smtClean="0">
                <a:solidFill>
                  <a:schemeClr val="tx1"/>
                </a:solidFill>
                <a:latin typeface="宋体" panose="02010600030101010101" pitchFamily="2" charset="-122"/>
                <a:ea typeface="宋体" panose="02010600030101010101" pitchFamily="2" charset="-122"/>
                <a:sym typeface="+mn-ea"/>
              </a:rPr>
              <a:t>该技术体系中包含的技术如 </a:t>
            </a:r>
            <a:r>
              <a:rPr lang="en-US" altLang="x-none" sz="2000" dirty="0" err="1" smtClean="0">
                <a:solidFill>
                  <a:schemeClr val="tx1"/>
                </a:solidFill>
                <a:latin typeface="宋体" panose="02010600030101010101" pitchFamily="2" charset="-122"/>
                <a:ea typeface="宋体" panose="02010600030101010101" pitchFamily="2" charset="-122"/>
                <a:sym typeface="+mn-ea"/>
              </a:rPr>
              <a:t>Servlet</a:t>
            </a:r>
            <a:r>
              <a:rPr lang="zh-CN" altLang="en-US" sz="2000" dirty="0" smtClean="0">
                <a:solidFill>
                  <a:schemeClr val="tx1"/>
                </a:solidFill>
                <a:latin typeface="宋体" panose="02010600030101010101" pitchFamily="2" charset="-122"/>
                <a:ea typeface="宋体" panose="02010600030101010101" pitchFamily="2" charset="-122"/>
                <a:sym typeface="+mn-ea"/>
              </a:rPr>
              <a:t>、</a:t>
            </a:r>
            <a:r>
              <a:rPr lang="en-US" altLang="x-none" sz="2000" dirty="0" err="1" smtClean="0">
                <a:solidFill>
                  <a:schemeClr val="tx1"/>
                </a:solidFill>
                <a:latin typeface="宋体" panose="02010600030101010101" pitchFamily="2" charset="-122"/>
                <a:ea typeface="宋体" panose="02010600030101010101" pitchFamily="2" charset="-122"/>
                <a:sym typeface="+mn-ea"/>
              </a:rPr>
              <a:t>Jsp</a:t>
            </a:r>
            <a:r>
              <a:rPr lang="zh-CN" altLang="en-US" sz="2000" dirty="0" smtClean="0">
                <a:solidFill>
                  <a:schemeClr val="tx1"/>
                </a:solidFill>
                <a:latin typeface="宋体" panose="02010600030101010101" pitchFamily="2" charset="-122"/>
                <a:ea typeface="宋体" panose="02010600030101010101" pitchFamily="2" charset="-122"/>
                <a:sym typeface="+mn-ea"/>
              </a:rPr>
              <a:t>等，主要针对于</a:t>
            </a:r>
            <a:r>
              <a:rPr lang="en-US" altLang="x-none" sz="2000" dirty="0" smtClean="0">
                <a:solidFill>
                  <a:schemeClr val="tx1"/>
                </a:solidFill>
                <a:latin typeface="宋体" panose="02010600030101010101" pitchFamily="2" charset="-122"/>
                <a:ea typeface="宋体" panose="02010600030101010101" pitchFamily="2" charset="-122"/>
                <a:sym typeface="+mn-ea"/>
              </a:rPr>
              <a:t>Web</a:t>
            </a:r>
            <a:r>
              <a:rPr lang="zh-CN" altLang="en-US" sz="2000" dirty="0" smtClean="0">
                <a:solidFill>
                  <a:schemeClr val="tx1"/>
                </a:solidFill>
                <a:latin typeface="宋体" panose="02010600030101010101" pitchFamily="2" charset="-122"/>
                <a:ea typeface="宋体" panose="02010600030101010101" pitchFamily="2" charset="-122"/>
                <a:sym typeface="+mn-ea"/>
              </a:rPr>
              <a:t>应用程序开发。</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algn="l"/>
            <a:endParaRPr lang="zh-CN" altLang="en-US" sz="2000" dirty="0" smtClean="0">
              <a:solidFill>
                <a:schemeClr val="tx1"/>
              </a:solidFill>
              <a:latin typeface="Calibri" panose="020F0502020204030204" charset="0"/>
              <a:ea typeface="宋体" panose="02010600030101010101" pitchFamily="2" charset="-122"/>
            </a:endParaRPr>
          </a:p>
          <a:p>
            <a:pPr algn="l"/>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dirty="0" smtClean="0">
                <a:sym typeface="+mn-ea"/>
              </a:rPr>
              <a:t>人生中第一个</a:t>
            </a:r>
            <a:r>
              <a:rPr lang="en-US" altLang="zh-CN" sz="3200" dirty="0" smtClean="0">
                <a:sym typeface="+mn-ea"/>
              </a:rPr>
              <a:t>Java</a:t>
            </a:r>
            <a:r>
              <a:rPr lang="zh-CN" altLang="en-US" sz="3200" dirty="0" smtClean="0">
                <a:sym typeface="+mn-ea"/>
              </a:rPr>
              <a:t>程序</a:t>
            </a:r>
            <a:endParaRPr lang="zh-CN" altLang="en-US" sz="3200" b="1" dirty="0"/>
          </a:p>
        </p:txBody>
      </p:sp>
      <p:pic>
        <p:nvPicPr>
          <p:cNvPr id="8" name="图片 7" descr="jisuaji.jpg"/>
          <p:cNvPicPr>
            <a:picLocks noChangeAspect="1"/>
          </p:cNvPicPr>
          <p:nvPr/>
        </p:nvPicPr>
        <p:blipFill>
          <a:blip r:embed="rId1" cstate="print"/>
          <a:stretch>
            <a:fillRect/>
          </a:stretch>
        </p:blipFill>
        <p:spPr>
          <a:xfrm>
            <a:off x="323528" y="1340768"/>
            <a:ext cx="8172400" cy="47625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前期准备工作</a:t>
            </a:r>
            <a:r>
              <a:rPr lang="en-US" altLang="zh-CN" sz="3200" b="1" dirty="0" smtClean="0"/>
              <a:t>1</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buAutoNum type="arabicPeriod"/>
            </a:pPr>
            <a:r>
              <a:rPr lang="zh-CN" altLang="en-US" sz="1800" dirty="0" smtClean="0">
                <a:solidFill>
                  <a:schemeClr val="tx1"/>
                </a:solidFill>
              </a:rPr>
              <a:t>下载</a:t>
            </a:r>
            <a:r>
              <a:rPr lang="en-US" altLang="zh-CN" sz="1800" dirty="0" smtClean="0">
                <a:solidFill>
                  <a:schemeClr val="tx1"/>
                </a:solidFill>
              </a:rPr>
              <a:t>JDK1.9</a:t>
            </a: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r>
              <a:rPr lang="zh-CN" altLang="en-US" sz="1800" dirty="0" smtClean="0">
                <a:solidFill>
                  <a:schemeClr val="tx1"/>
                </a:solidFill>
              </a:rPr>
              <a:t>安装</a:t>
            </a: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endParaRPr lang="zh-CN" altLang="en-US" sz="1800" dirty="0">
              <a:solidFill>
                <a:schemeClr val="tx1"/>
              </a:solidFill>
            </a:endParaRPr>
          </a:p>
        </p:txBody>
      </p:sp>
      <p:pic>
        <p:nvPicPr>
          <p:cNvPr id="8195" name="Picture 3"/>
          <p:cNvPicPr>
            <a:picLocks noChangeAspect="1" noChangeArrowheads="1"/>
          </p:cNvPicPr>
          <p:nvPr/>
        </p:nvPicPr>
        <p:blipFill>
          <a:blip r:embed="rId1" cstate="print"/>
          <a:srcRect/>
          <a:stretch>
            <a:fillRect/>
          </a:stretch>
        </p:blipFill>
        <p:spPr bwMode="auto">
          <a:xfrm>
            <a:off x="611560" y="1700808"/>
            <a:ext cx="3457575" cy="590550"/>
          </a:xfrm>
          <a:prstGeom prst="rect">
            <a:avLst/>
          </a:prstGeom>
          <a:noFill/>
          <a:ln w="9525">
            <a:noFill/>
            <a:miter lim="800000"/>
            <a:headEnd/>
            <a:tailEnd/>
          </a:ln>
        </p:spPr>
      </p:pic>
      <p:pic>
        <p:nvPicPr>
          <p:cNvPr id="8196" name="Picture 4"/>
          <p:cNvPicPr>
            <a:picLocks noChangeAspect="1" noChangeArrowheads="1"/>
          </p:cNvPicPr>
          <p:nvPr/>
        </p:nvPicPr>
        <p:blipFill>
          <a:blip r:embed="rId2" cstate="print"/>
          <a:srcRect/>
          <a:stretch>
            <a:fillRect/>
          </a:stretch>
        </p:blipFill>
        <p:spPr bwMode="auto">
          <a:xfrm>
            <a:off x="1763688" y="2420888"/>
            <a:ext cx="4800600" cy="3638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前期准备工作</a:t>
            </a:r>
            <a:r>
              <a:rPr lang="en-US" altLang="zh-CN" sz="3200" b="1" dirty="0" smtClean="0"/>
              <a:t>2</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endParaRPr lang="en-US" altLang="zh-CN" sz="1800" dirty="0" smtClean="0">
              <a:solidFill>
                <a:schemeClr val="tx1"/>
              </a:solidFill>
            </a:endParaRPr>
          </a:p>
          <a:p>
            <a:pPr marL="342900" lvl="0" indent="-342900" algn="l">
              <a:buAutoNum type="arabicPeriod"/>
            </a:pPr>
            <a:endParaRPr lang="zh-CN" altLang="en-US" sz="1800" dirty="0">
              <a:solidFill>
                <a:schemeClr val="tx1"/>
              </a:solidFill>
            </a:endParaRPr>
          </a:p>
        </p:txBody>
      </p:sp>
      <p:pic>
        <p:nvPicPr>
          <p:cNvPr id="9218" name="Picture 2"/>
          <p:cNvPicPr>
            <a:picLocks noChangeAspect="1" noChangeArrowheads="1"/>
          </p:cNvPicPr>
          <p:nvPr/>
        </p:nvPicPr>
        <p:blipFill>
          <a:blip r:embed="rId1" cstate="print"/>
          <a:srcRect/>
          <a:stretch>
            <a:fillRect/>
          </a:stretch>
        </p:blipFill>
        <p:spPr bwMode="auto">
          <a:xfrm>
            <a:off x="395536" y="1268760"/>
            <a:ext cx="4800600" cy="3638550"/>
          </a:xfrm>
          <a:prstGeom prst="rect">
            <a:avLst/>
          </a:prstGeom>
          <a:noFill/>
          <a:ln w="9525">
            <a:noFill/>
            <a:miter lim="800000"/>
            <a:headEnd/>
            <a:tailEnd/>
          </a:ln>
        </p:spPr>
      </p:pic>
      <p:pic>
        <p:nvPicPr>
          <p:cNvPr id="9219" name="Picture 3"/>
          <p:cNvPicPr>
            <a:picLocks noChangeAspect="1" noChangeArrowheads="1"/>
          </p:cNvPicPr>
          <p:nvPr/>
        </p:nvPicPr>
        <p:blipFill>
          <a:blip r:embed="rId2" cstate="print"/>
          <a:srcRect/>
          <a:stretch>
            <a:fillRect/>
          </a:stretch>
        </p:blipFill>
        <p:spPr bwMode="auto">
          <a:xfrm>
            <a:off x="323528" y="1268760"/>
            <a:ext cx="4896544" cy="3696600"/>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323528" y="1268759"/>
            <a:ext cx="4896544" cy="371126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linds(horizontal)">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blinds(horizontal)">
                                      <p:cBhvr>
                                        <p:cTn id="12" dur="500"/>
                                        <p:tgtEl>
                                          <p:spTgt spid="92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blinds(horizontal)">
                                      <p:cBhvr>
                                        <p:cTn id="1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3"/>
          <p:cNvSpPr>
            <a:spLocks noGrp="1" noChangeArrowheads="1"/>
          </p:cNvSpPr>
          <p:nvPr>
            <p:ph type="ctrTitle"/>
          </p:nvPr>
        </p:nvSpPr>
        <p:spPr>
          <a:xfrm>
            <a:off x="251520" y="0"/>
            <a:ext cx="7812360" cy="1080120"/>
          </a:xfrm>
        </p:spPr>
        <p:txBody>
          <a:bodyPr>
            <a:normAutofit/>
          </a:bodyPr>
          <a:lstStyle/>
          <a:p>
            <a:pPr algn="l" eaLnBrk="1" hangingPunct="1"/>
            <a:r>
              <a:rPr lang="zh-CN" altLang="en-US" sz="3200" dirty="0" smtClean="0">
                <a:solidFill>
                  <a:srgbClr val="FF0000"/>
                </a:solidFill>
                <a:latin typeface="Segoe UI Light" panose="020B0502040204020203" pitchFamily="34" charset="0"/>
                <a:ea typeface="黑体" panose="02010609060101010101" pitchFamily="49" charset="-122"/>
                <a:sym typeface="Segoe UI Light" panose="020B0502040204020203" pitchFamily="34" charset="0"/>
              </a:rPr>
              <a:t>如此庞大的课程体系  你还在犹豫什么！</a:t>
            </a:r>
            <a:endParaRPr lang="zh-CN" altLang="en-US" sz="3200" dirty="0" smtClean="0">
              <a:solidFill>
                <a:srgbClr val="FF0000"/>
              </a:solidFill>
              <a:latin typeface="Segoe UI Light" panose="020B0502040204020203" pitchFamily="34" charset="0"/>
              <a:ea typeface="黑体" panose="02010609060101010101" pitchFamily="49" charset="-122"/>
              <a:sym typeface="Segoe UI Light" panose="020B0502040204020203" pitchFamily="34" charset="0"/>
            </a:endParaRPr>
          </a:p>
        </p:txBody>
      </p:sp>
      <p:sp>
        <p:nvSpPr>
          <p:cNvPr id="3"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solidFill>
                <a:schemeClr val="accent3">
                  <a:lumMod val="50000"/>
                </a:schemeClr>
              </a:solidFill>
            </a:endParaRPr>
          </a:p>
        </p:txBody>
      </p:sp>
      <p:sp>
        <p:nvSpPr>
          <p:cNvPr id="4"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solidFill>
                <a:schemeClr val="accent3">
                  <a:lumMod val="50000"/>
                </a:schemeClr>
              </a:solidFill>
            </a:endParaRPr>
          </a:p>
        </p:txBody>
      </p:sp>
      <p:sp>
        <p:nvSpPr>
          <p:cNvPr id="5"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olidFill>
                  <a:schemeClr val="accent3">
                    <a:lumMod val="50000"/>
                  </a:schemeClr>
                </a:solidFill>
                <a:sym typeface="Arial" panose="020B0604020202020204" pitchFamily="34" charset="0"/>
              </a:rPr>
              <a:t>SYIT</a:t>
            </a:r>
            <a:endParaRPr lang="en-US" altLang="zh-CN" dirty="0">
              <a:solidFill>
                <a:schemeClr val="accent3">
                  <a:lumMod val="50000"/>
                </a:schemeClr>
              </a:solidFill>
              <a:sym typeface="Arial" panose="020B0604020202020204" pitchFamily="34" charset="0"/>
            </a:endParaRPr>
          </a:p>
        </p:txBody>
      </p:sp>
      <p:pic>
        <p:nvPicPr>
          <p:cNvPr id="2050" name="Picture 2"/>
          <p:cNvPicPr>
            <a:picLocks noChangeAspect="1" noChangeArrowheads="1"/>
          </p:cNvPicPr>
          <p:nvPr/>
        </p:nvPicPr>
        <p:blipFill>
          <a:blip r:embed="rId1" cstate="print"/>
          <a:srcRect/>
          <a:stretch>
            <a:fillRect/>
          </a:stretch>
        </p:blipFill>
        <p:spPr bwMode="auto">
          <a:xfrm>
            <a:off x="395536" y="1124744"/>
            <a:ext cx="8460432" cy="51718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环境变量配置</a:t>
            </a:r>
            <a:r>
              <a:rPr lang="en-US" altLang="zh-CN" sz="3200" b="1" dirty="0" smtClean="0"/>
              <a:t>:</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r>
              <a:rPr lang="en-US" altLang="zh-CN" sz="1800" dirty="0" smtClean="0">
                <a:solidFill>
                  <a:schemeClr val="tx1"/>
                </a:solidFill>
              </a:rPr>
              <a:t>Windows 7,8</a:t>
            </a:r>
            <a:r>
              <a:rPr lang="zh-CN" altLang="en-US" sz="1800" dirty="0" smtClean="0">
                <a:solidFill>
                  <a:schemeClr val="tx1"/>
                </a:solidFill>
              </a:rPr>
              <a:t>版本 </a:t>
            </a:r>
            <a:endParaRPr lang="zh-CN" altLang="en-US" sz="1800" dirty="0" smtClean="0">
              <a:solidFill>
                <a:schemeClr val="tx1"/>
              </a:solidFill>
            </a:endParaRPr>
          </a:p>
          <a:p>
            <a:pPr marL="342900" lvl="0" indent="-342900" algn="l">
              <a:buAutoNum type="arabicPeriod"/>
            </a:pPr>
            <a:r>
              <a:rPr lang="zh-CN" altLang="en-US" sz="1800" dirty="0" smtClean="0">
                <a:solidFill>
                  <a:schemeClr val="tx1"/>
                </a:solidFill>
              </a:rPr>
              <a:t>计算机鼠标右键</a:t>
            </a:r>
            <a:r>
              <a:rPr lang="en-US" altLang="zh-CN" sz="1800" dirty="0" smtClean="0">
                <a:solidFill>
                  <a:schemeClr val="tx1"/>
                </a:solidFill>
              </a:rPr>
              <a:t>,</a:t>
            </a:r>
            <a:r>
              <a:rPr lang="zh-CN" altLang="en-US" sz="1800" dirty="0" smtClean="0">
                <a:solidFill>
                  <a:schemeClr val="tx1"/>
                </a:solidFill>
              </a:rPr>
              <a:t>选择 属性</a:t>
            </a: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buAutoNum type="arabicPeriod"/>
            </a:pPr>
            <a:endParaRPr lang="en-US" altLang="zh-CN" sz="1800" dirty="0" smtClean="0">
              <a:solidFill>
                <a:schemeClr val="tx1"/>
              </a:solidFill>
            </a:endParaRPr>
          </a:p>
          <a:p>
            <a:pPr marL="342900" lvl="0" indent="-342900" algn="l"/>
            <a:r>
              <a:rPr lang="en-US" altLang="zh-CN" sz="1800" dirty="0" smtClean="0">
                <a:solidFill>
                  <a:schemeClr val="tx1"/>
                </a:solidFill>
              </a:rPr>
              <a:t>2. </a:t>
            </a:r>
            <a:r>
              <a:rPr lang="zh-CN" altLang="en-US" sz="1800" dirty="0" smtClean="0">
                <a:solidFill>
                  <a:schemeClr val="tx1"/>
                </a:solidFill>
              </a:rPr>
              <a:t>选择 高级系统设置</a:t>
            </a:r>
            <a:endParaRPr lang="zh-CN" altLang="en-US" sz="1800" dirty="0">
              <a:solidFill>
                <a:schemeClr val="tx1"/>
              </a:solidFill>
            </a:endParaRPr>
          </a:p>
        </p:txBody>
      </p:sp>
      <p:pic>
        <p:nvPicPr>
          <p:cNvPr id="10242" name="Picture 2"/>
          <p:cNvPicPr>
            <a:picLocks noChangeAspect="1" noChangeArrowheads="1"/>
          </p:cNvPicPr>
          <p:nvPr/>
        </p:nvPicPr>
        <p:blipFill>
          <a:blip r:embed="rId1" cstate="print"/>
          <a:srcRect/>
          <a:stretch>
            <a:fillRect/>
          </a:stretch>
        </p:blipFill>
        <p:spPr bwMode="auto">
          <a:xfrm>
            <a:off x="2843808" y="2924944"/>
            <a:ext cx="4725523" cy="3240360"/>
          </a:xfrm>
          <a:prstGeom prst="rect">
            <a:avLst/>
          </a:prstGeom>
          <a:noFill/>
          <a:ln w="9525">
            <a:noFill/>
            <a:miter lim="800000"/>
            <a:headEnd/>
            <a:tailEnd/>
          </a:ln>
        </p:spPr>
      </p:pic>
      <p:pic>
        <p:nvPicPr>
          <p:cNvPr id="10243" name="Picture 3"/>
          <p:cNvPicPr>
            <a:picLocks noChangeAspect="1" noChangeArrowheads="1"/>
          </p:cNvPicPr>
          <p:nvPr/>
        </p:nvPicPr>
        <p:blipFill>
          <a:blip r:embed="rId2" cstate="print"/>
          <a:srcRect/>
          <a:stretch>
            <a:fillRect/>
          </a:stretch>
        </p:blipFill>
        <p:spPr bwMode="auto">
          <a:xfrm>
            <a:off x="3851920" y="764704"/>
            <a:ext cx="2016224" cy="20162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blinds(horizontal)">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blinds(horizontal)">
                                      <p:cBhvr>
                                        <p:cTn id="12"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环境变量配置</a:t>
            </a:r>
            <a:r>
              <a:rPr lang="en-US" altLang="zh-CN" sz="3200" b="1" dirty="0" smtClean="0"/>
              <a:t>:</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r>
              <a:rPr lang="en-US" altLang="zh-CN" sz="1800" dirty="0" smtClean="0">
                <a:solidFill>
                  <a:schemeClr val="tx1"/>
                </a:solidFill>
              </a:rPr>
              <a:t>Windows 7,8</a:t>
            </a:r>
            <a:r>
              <a:rPr lang="zh-CN" altLang="en-US" sz="1800" dirty="0" smtClean="0">
                <a:solidFill>
                  <a:schemeClr val="tx1"/>
                </a:solidFill>
              </a:rPr>
              <a:t>版本 </a:t>
            </a:r>
            <a:endParaRPr lang="zh-CN" altLang="en-US" sz="1800" dirty="0" smtClean="0">
              <a:solidFill>
                <a:schemeClr val="tx1"/>
              </a:solidFill>
            </a:endParaRPr>
          </a:p>
        </p:txBody>
      </p:sp>
      <p:pic>
        <p:nvPicPr>
          <p:cNvPr id="11266" name="Picture 2"/>
          <p:cNvPicPr>
            <a:picLocks noChangeAspect="1" noChangeArrowheads="1"/>
          </p:cNvPicPr>
          <p:nvPr/>
        </p:nvPicPr>
        <p:blipFill>
          <a:blip r:embed="rId1" cstate="print"/>
          <a:srcRect/>
          <a:stretch>
            <a:fillRect/>
          </a:stretch>
        </p:blipFill>
        <p:spPr bwMode="auto">
          <a:xfrm>
            <a:off x="2195736" y="1340768"/>
            <a:ext cx="4731621" cy="4901158"/>
          </a:xfrm>
          <a:prstGeom prst="rect">
            <a:avLst/>
          </a:prstGeom>
          <a:noFill/>
          <a:ln w="9525">
            <a:noFill/>
            <a:miter lim="800000"/>
            <a:headEnd/>
            <a:tailEnd/>
          </a:ln>
        </p:spPr>
      </p:pic>
      <p:pic>
        <p:nvPicPr>
          <p:cNvPr id="11267" name="Picture 3"/>
          <p:cNvPicPr>
            <a:picLocks noChangeAspect="1" noChangeArrowheads="1"/>
          </p:cNvPicPr>
          <p:nvPr/>
        </p:nvPicPr>
        <p:blipFill>
          <a:blip r:embed="rId2" cstate="print"/>
          <a:srcRect/>
          <a:stretch>
            <a:fillRect/>
          </a:stretch>
        </p:blipFill>
        <p:spPr bwMode="auto">
          <a:xfrm>
            <a:off x="2195736" y="1268760"/>
            <a:ext cx="4824536" cy="499802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blinds(horizontal)">
                                      <p:cBhvr>
                                        <p:cTn id="12"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环境变量配置</a:t>
            </a:r>
            <a:r>
              <a:rPr lang="en-US" altLang="zh-CN" sz="3200" b="1" dirty="0" smtClean="0"/>
              <a:t>:</a:t>
            </a:r>
            <a:endParaRPr lang="zh-CN" altLang="en-US" sz="3200" b="1" dirty="0"/>
          </a:p>
        </p:txBody>
      </p:sp>
      <p:sp>
        <p:nvSpPr>
          <p:cNvPr id="4102" name="内容占位符 4"/>
          <p:cNvSpPr>
            <a:spLocks noGrp="1" noChangeArrowheads="1"/>
          </p:cNvSpPr>
          <p:nvPr>
            <p:ph type="subTitle" idx="1"/>
          </p:nvPr>
        </p:nvSpPr>
        <p:spPr>
          <a:xfrm>
            <a:off x="179512" y="1196752"/>
            <a:ext cx="8064896" cy="5040313"/>
          </a:xfrm>
        </p:spPr>
        <p:txBody>
          <a:bodyPr>
            <a:noAutofit/>
          </a:bodyPr>
          <a:lstStyle/>
          <a:p>
            <a:pPr marL="342900" lvl="0" indent="-342900" algn="l"/>
            <a:r>
              <a:rPr lang="en-US" altLang="zh-CN" sz="1800" dirty="0" smtClean="0">
                <a:solidFill>
                  <a:schemeClr val="tx1"/>
                </a:solidFill>
              </a:rPr>
              <a:t>Windows 7,8</a:t>
            </a:r>
            <a:r>
              <a:rPr lang="zh-CN" altLang="en-US" sz="1800" dirty="0" smtClean="0">
                <a:solidFill>
                  <a:schemeClr val="tx1"/>
                </a:solidFill>
              </a:rPr>
              <a:t>版本</a:t>
            </a:r>
            <a:endParaRPr lang="en-US" altLang="zh-CN" sz="1800" dirty="0" smtClean="0">
              <a:solidFill>
                <a:schemeClr val="tx1"/>
              </a:solidFill>
            </a:endParaRPr>
          </a:p>
          <a:p>
            <a:pPr marL="342900" lvl="0" indent="-342900" algn="l"/>
            <a:r>
              <a:rPr lang="en-US" altLang="zh-CN" sz="1800" dirty="0" smtClean="0">
                <a:solidFill>
                  <a:schemeClr val="tx1"/>
                </a:solidFill>
              </a:rPr>
              <a:t>1.</a:t>
            </a:r>
            <a:r>
              <a:rPr lang="zh-CN" altLang="en-US" sz="1800" dirty="0" smtClean="0">
                <a:solidFill>
                  <a:schemeClr val="tx1"/>
                </a:solidFill>
              </a:rPr>
              <a:t>系统变量→新建 </a:t>
            </a:r>
            <a:r>
              <a:rPr lang="en-US" altLang="zh-CN" sz="1800" dirty="0" smtClean="0">
                <a:solidFill>
                  <a:schemeClr val="tx1"/>
                </a:solidFill>
              </a:rPr>
              <a:t>JAVA_HOME </a:t>
            </a:r>
            <a:r>
              <a:rPr lang="zh-CN" altLang="en-US" sz="1800" dirty="0" smtClean="0">
                <a:solidFill>
                  <a:schemeClr val="tx1"/>
                </a:solidFill>
              </a:rPr>
              <a:t>变量 </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变量值输入</a:t>
            </a:r>
            <a:r>
              <a:rPr lang="en-US" altLang="zh-CN" sz="1800" dirty="0" smtClean="0">
                <a:solidFill>
                  <a:schemeClr val="tx1"/>
                </a:solidFill>
              </a:rPr>
              <a:t>JDK9</a:t>
            </a:r>
            <a:r>
              <a:rPr lang="zh-CN" altLang="en-US" sz="1800" dirty="0" smtClean="0">
                <a:solidFill>
                  <a:schemeClr val="tx1"/>
                </a:solidFill>
              </a:rPr>
              <a:t>的安装目录 </a:t>
            </a:r>
            <a:r>
              <a:rPr lang="en-US" altLang="zh-CN" sz="1800" dirty="0" smtClean="0">
                <a:solidFill>
                  <a:schemeClr val="tx1"/>
                </a:solidFill>
              </a:rPr>
              <a:t>c:\Java9\jdk-9.0.1 </a:t>
            </a:r>
            <a:endParaRPr lang="en-US" altLang="zh-CN" sz="1800" dirty="0" smtClean="0">
              <a:solidFill>
                <a:schemeClr val="tx1"/>
              </a:solidFill>
            </a:endParaRPr>
          </a:p>
          <a:p>
            <a:pPr marL="342900" lvl="0" indent="-342900" algn="l"/>
            <a:endParaRPr lang="en-US" altLang="zh-CN" sz="1800" dirty="0" smtClean="0">
              <a:solidFill>
                <a:schemeClr val="tx1"/>
              </a:solidFill>
            </a:endParaRPr>
          </a:p>
          <a:p>
            <a:pPr algn="l"/>
            <a:r>
              <a:rPr lang="en-US" altLang="zh-CN" sz="1800" dirty="0" smtClean="0">
                <a:solidFill>
                  <a:schemeClr val="tx1"/>
                </a:solidFill>
              </a:rPr>
              <a:t>2.</a:t>
            </a:r>
            <a:r>
              <a:rPr lang="zh-CN" altLang="en-US" sz="1800" dirty="0" smtClean="0">
                <a:solidFill>
                  <a:schemeClr val="tx1"/>
                </a:solidFill>
              </a:rPr>
              <a:t>系统变量→寻找 </a:t>
            </a:r>
            <a:r>
              <a:rPr lang="en-US" altLang="zh-CN" sz="1800" dirty="0" smtClean="0">
                <a:solidFill>
                  <a:schemeClr val="tx1"/>
                </a:solidFill>
              </a:rPr>
              <a:t>Path </a:t>
            </a:r>
            <a:r>
              <a:rPr lang="zh-CN" altLang="en-US" sz="1800" dirty="0" smtClean="0">
                <a:solidFill>
                  <a:schemeClr val="tx1"/>
                </a:solidFill>
              </a:rPr>
              <a:t>变量→编辑</a:t>
            </a:r>
            <a:endParaRPr lang="zh-CN" altLang="en-US" sz="1800" dirty="0" smtClean="0">
              <a:solidFill>
                <a:schemeClr val="tx1"/>
              </a:solidFill>
            </a:endParaRPr>
          </a:p>
          <a:p>
            <a:pPr algn="l"/>
            <a:r>
              <a:rPr lang="zh-CN" altLang="en-US" sz="1800" dirty="0" smtClean="0">
                <a:solidFill>
                  <a:schemeClr val="tx1"/>
                </a:solidFill>
              </a:rPr>
              <a:t>在变量值最后输入 </a:t>
            </a:r>
            <a:r>
              <a:rPr lang="en-US" altLang="zh-CN" sz="1800" dirty="0" smtClean="0">
                <a:solidFill>
                  <a:schemeClr val="tx1"/>
                </a:solidFill>
              </a:rPr>
              <a:t>%JAVA_HOME%\</a:t>
            </a:r>
            <a:r>
              <a:rPr lang="en-US" altLang="zh-CN" sz="1800" dirty="0" err="1" smtClean="0">
                <a:solidFill>
                  <a:schemeClr val="tx1"/>
                </a:solidFill>
              </a:rPr>
              <a:t>bin;%JAVA_HOME%\jre\bin</a:t>
            </a:r>
            <a:r>
              <a:rPr lang="en-US" altLang="zh-CN" sz="1800" dirty="0" smtClean="0">
                <a:solidFill>
                  <a:schemeClr val="tx1"/>
                </a:solidFill>
              </a:rPr>
              <a:t>;</a:t>
            </a:r>
            <a:endParaRPr lang="en-US" altLang="zh-CN" sz="1800" dirty="0" smtClean="0">
              <a:solidFill>
                <a:schemeClr val="tx1"/>
              </a:solidFill>
            </a:endParaRPr>
          </a:p>
          <a:p>
            <a:pPr marL="342900" lvl="0" indent="-342900" algn="l"/>
            <a:endParaRPr lang="en-US" altLang="zh-CN" sz="1800" dirty="0" smtClean="0">
              <a:solidFill>
                <a:schemeClr val="tx1"/>
              </a:solidFill>
            </a:endParaRPr>
          </a:p>
          <a:p>
            <a:pPr algn="l"/>
            <a:r>
              <a:rPr lang="en-US" altLang="zh-CN" sz="1800" dirty="0" smtClean="0">
                <a:solidFill>
                  <a:schemeClr val="tx1"/>
                </a:solidFill>
              </a:rPr>
              <a:t>3.</a:t>
            </a:r>
            <a:r>
              <a:rPr lang="zh-CN" altLang="en-US" sz="1800" dirty="0" smtClean="0">
                <a:solidFill>
                  <a:schemeClr val="tx1"/>
                </a:solidFill>
              </a:rPr>
              <a:t>系统变量→新建 </a:t>
            </a:r>
            <a:r>
              <a:rPr lang="en-US" altLang="zh-CN" sz="1800" dirty="0" smtClean="0">
                <a:solidFill>
                  <a:schemeClr val="tx1"/>
                </a:solidFill>
              </a:rPr>
              <a:t>CLASSPATH </a:t>
            </a:r>
            <a:r>
              <a:rPr lang="zh-CN" altLang="en-US" sz="1800" dirty="0" smtClean="0">
                <a:solidFill>
                  <a:schemeClr val="tx1"/>
                </a:solidFill>
              </a:rPr>
              <a:t>变量</a:t>
            </a:r>
            <a:endParaRPr lang="zh-CN" altLang="en-US" sz="1800" dirty="0" smtClean="0">
              <a:solidFill>
                <a:schemeClr val="tx1"/>
              </a:solidFill>
            </a:endParaRPr>
          </a:p>
          <a:p>
            <a:pPr algn="l"/>
            <a:r>
              <a:rPr lang="zh-CN" altLang="en-US" sz="1800" dirty="0" smtClean="0">
                <a:solidFill>
                  <a:schemeClr val="tx1"/>
                </a:solidFill>
              </a:rPr>
              <a:t>变量值填写   </a:t>
            </a:r>
            <a:r>
              <a:rPr lang="en-US" altLang="zh-CN" sz="1800" dirty="0" smtClean="0">
                <a:solidFill>
                  <a:schemeClr val="tx1"/>
                </a:solidFill>
              </a:rPr>
              <a:t>.;%JAVA_HOME%\</a:t>
            </a:r>
            <a:r>
              <a:rPr lang="en-US" altLang="zh-CN" sz="1800" dirty="0" err="1" smtClean="0">
                <a:solidFill>
                  <a:schemeClr val="tx1"/>
                </a:solidFill>
              </a:rPr>
              <a:t>lib;%JAVA_HOME%\lib\tools.jar</a:t>
            </a:r>
            <a:r>
              <a:rPr lang="zh-CN" altLang="en-US" sz="1800" dirty="0" smtClean="0">
                <a:solidFill>
                  <a:schemeClr val="tx1"/>
                </a:solidFill>
              </a:rPr>
              <a:t>（注意最前面有一点）</a:t>
            </a:r>
            <a:endParaRPr lang="zh-CN" altLang="en-US" sz="1800" dirty="0" smtClean="0">
              <a:solidFill>
                <a:schemeClr val="tx1"/>
              </a:solidFill>
            </a:endParaRPr>
          </a:p>
        </p:txBody>
      </p:sp>
      <p:pic>
        <p:nvPicPr>
          <p:cNvPr id="13315" name="Picture 3"/>
          <p:cNvPicPr>
            <a:picLocks noChangeAspect="1" noChangeArrowheads="1"/>
          </p:cNvPicPr>
          <p:nvPr/>
        </p:nvPicPr>
        <p:blipFill>
          <a:blip r:embed="rId1" cstate="print"/>
          <a:srcRect/>
          <a:stretch>
            <a:fillRect/>
          </a:stretch>
        </p:blipFill>
        <p:spPr bwMode="auto">
          <a:xfrm>
            <a:off x="1691680" y="4509120"/>
            <a:ext cx="3400425" cy="1381125"/>
          </a:xfrm>
          <a:prstGeom prst="rect">
            <a:avLst/>
          </a:prstGeom>
          <a:noFill/>
          <a:ln w="9525">
            <a:noFill/>
            <a:miter lim="800000"/>
            <a:headEnd/>
            <a:tailEnd/>
          </a:ln>
        </p:spPr>
      </p:pic>
      <p:pic>
        <p:nvPicPr>
          <p:cNvPr id="13318" name="Picture 6"/>
          <p:cNvPicPr>
            <a:picLocks noChangeAspect="1" noChangeArrowheads="1"/>
          </p:cNvPicPr>
          <p:nvPr/>
        </p:nvPicPr>
        <p:blipFill>
          <a:blip r:embed="rId2" cstate="print"/>
          <a:srcRect/>
          <a:stretch>
            <a:fillRect/>
          </a:stretch>
        </p:blipFill>
        <p:spPr bwMode="auto">
          <a:xfrm>
            <a:off x="5364088" y="1124744"/>
            <a:ext cx="3400425" cy="1381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环境变量配置</a:t>
            </a:r>
            <a:r>
              <a:rPr lang="en-US" altLang="zh-CN" sz="3200" b="1" dirty="0" smtClean="0"/>
              <a:t>:</a:t>
            </a:r>
            <a:endParaRPr lang="zh-CN" altLang="en-US" sz="3200" b="1" dirty="0"/>
          </a:p>
        </p:txBody>
      </p:sp>
      <p:sp>
        <p:nvSpPr>
          <p:cNvPr id="4102" name="内容占位符 4"/>
          <p:cNvSpPr>
            <a:spLocks noGrp="1" noChangeArrowheads="1"/>
          </p:cNvSpPr>
          <p:nvPr>
            <p:ph type="subTitle" idx="1"/>
          </p:nvPr>
        </p:nvSpPr>
        <p:spPr>
          <a:xfrm>
            <a:off x="179512" y="1196752"/>
            <a:ext cx="8064896" cy="5040313"/>
          </a:xfrm>
        </p:spPr>
        <p:txBody>
          <a:bodyPr>
            <a:noAutofit/>
          </a:bodyPr>
          <a:lstStyle/>
          <a:p>
            <a:pPr marL="342900" lvl="0" indent="-342900" algn="l"/>
            <a:r>
              <a:rPr lang="en-US" altLang="zh-CN" sz="1800" dirty="0" smtClean="0">
                <a:solidFill>
                  <a:schemeClr val="tx1"/>
                </a:solidFill>
              </a:rPr>
              <a:t>Windows 10 </a:t>
            </a:r>
            <a:r>
              <a:rPr lang="zh-CN" altLang="en-US" sz="1800" dirty="0" smtClean="0">
                <a:solidFill>
                  <a:schemeClr val="tx1"/>
                </a:solidFill>
              </a:rPr>
              <a:t>版本稍许不一样</a:t>
            </a:r>
            <a:endParaRPr lang="zh-CN" altLang="en-US" sz="1800" dirty="0" smtClean="0">
              <a:solidFill>
                <a:schemeClr val="tx1"/>
              </a:solidFill>
            </a:endParaRPr>
          </a:p>
        </p:txBody>
      </p:sp>
      <p:pic>
        <p:nvPicPr>
          <p:cNvPr id="12290" name="Picture 2"/>
          <p:cNvPicPr>
            <a:picLocks noChangeAspect="1" noChangeArrowheads="1"/>
          </p:cNvPicPr>
          <p:nvPr/>
        </p:nvPicPr>
        <p:blipFill>
          <a:blip r:embed="rId1" cstate="print"/>
          <a:srcRect/>
          <a:stretch>
            <a:fillRect/>
          </a:stretch>
        </p:blipFill>
        <p:spPr bwMode="auto">
          <a:xfrm>
            <a:off x="323528" y="1772816"/>
            <a:ext cx="8228409" cy="40345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测试环境代码</a:t>
            </a:r>
            <a:endParaRPr lang="zh-CN" altLang="en-US" sz="3200" b="1" dirty="0"/>
          </a:p>
        </p:txBody>
      </p:sp>
      <p:sp>
        <p:nvSpPr>
          <p:cNvPr id="4102" name="内容占位符 4"/>
          <p:cNvSpPr>
            <a:spLocks noGrp="1" noChangeArrowheads="1"/>
          </p:cNvSpPr>
          <p:nvPr>
            <p:ph type="subTitle" idx="1"/>
          </p:nvPr>
        </p:nvSpPr>
        <p:spPr>
          <a:xfrm>
            <a:off x="35496" y="1196999"/>
            <a:ext cx="9071992" cy="5040313"/>
          </a:xfrm>
        </p:spPr>
        <p:txBody>
          <a:bodyPr>
            <a:noAutofit/>
          </a:bodyPr>
          <a:lstStyle/>
          <a:p>
            <a:pPr marL="342900" lvl="0" indent="-342900" algn="l"/>
            <a:r>
              <a:rPr lang="en-US" altLang="zh-CN" sz="1800" dirty="0" smtClean="0">
                <a:solidFill>
                  <a:schemeClr val="tx1"/>
                </a:solidFill>
              </a:rPr>
              <a:t>1.</a:t>
            </a:r>
            <a:r>
              <a:rPr lang="zh-CN" altLang="en-US" sz="1800" dirty="0" smtClean="0">
                <a:solidFill>
                  <a:schemeClr val="tx1"/>
                </a:solidFill>
              </a:rPr>
              <a:t>进入</a:t>
            </a:r>
            <a:r>
              <a:rPr lang="en-US" altLang="zh-CN" sz="1800" dirty="0" smtClean="0">
                <a:solidFill>
                  <a:schemeClr val="tx1"/>
                </a:solidFill>
              </a:rPr>
              <a:t>DOS</a:t>
            </a:r>
            <a:r>
              <a:rPr lang="zh-CN" altLang="en-US" sz="1800" dirty="0" smtClean="0">
                <a:solidFill>
                  <a:schemeClr val="tx1"/>
                </a:solidFill>
              </a:rPr>
              <a:t>测试</a:t>
            </a:r>
            <a:r>
              <a:rPr lang="en-US" altLang="zh-CN" sz="1800" dirty="0" smtClean="0">
                <a:solidFill>
                  <a:schemeClr val="tx1"/>
                </a:solidFill>
              </a:rPr>
              <a:t>JDK</a:t>
            </a:r>
            <a:r>
              <a:rPr lang="zh-CN" altLang="en-US" sz="1800" dirty="0" smtClean="0">
                <a:solidFill>
                  <a:schemeClr val="tx1"/>
                </a:solidFill>
              </a:rPr>
              <a:t>安装是否成功</a:t>
            </a:r>
            <a:endParaRPr lang="en-US" altLang="zh-CN" sz="1800" dirty="0" smtClean="0">
              <a:solidFill>
                <a:schemeClr val="tx1"/>
              </a:solidFill>
            </a:endParaRPr>
          </a:p>
          <a:p>
            <a:pPr marL="342900" lvl="0" indent="-342900" algn="l"/>
            <a:r>
              <a:rPr lang="en-US" altLang="zh-CN" sz="1800" dirty="0" smtClean="0">
                <a:solidFill>
                  <a:schemeClr val="tx1"/>
                </a:solidFill>
              </a:rPr>
              <a:t>2.</a:t>
            </a:r>
            <a:r>
              <a:rPr lang="zh-CN" altLang="en-US" sz="1800" dirty="0" smtClean="0">
                <a:solidFill>
                  <a:schemeClr val="tx1"/>
                </a:solidFill>
              </a:rPr>
              <a:t>环境变量配置完成，重新开启</a:t>
            </a:r>
            <a:r>
              <a:rPr lang="en-US" altLang="zh-CN" sz="1800" dirty="0" smtClean="0">
                <a:solidFill>
                  <a:schemeClr val="tx1"/>
                </a:solidFill>
              </a:rPr>
              <a:t>DOS</a:t>
            </a:r>
            <a:r>
              <a:rPr lang="zh-CN" altLang="en-US" sz="1800" dirty="0" smtClean="0">
                <a:solidFill>
                  <a:schemeClr val="tx1"/>
                </a:solidFill>
              </a:rPr>
              <a:t>命令行，在任意目录下输入 </a:t>
            </a:r>
            <a:r>
              <a:rPr lang="en-US" altLang="zh-CN" sz="1800" dirty="0" err="1" smtClean="0">
                <a:solidFill>
                  <a:schemeClr val="tx1"/>
                </a:solidFill>
              </a:rPr>
              <a:t>javac</a:t>
            </a:r>
            <a:r>
              <a:rPr lang="en-US" altLang="zh-CN" sz="1800" dirty="0" smtClean="0">
                <a:solidFill>
                  <a:schemeClr val="tx1"/>
                </a:solidFill>
              </a:rPr>
              <a:t> </a:t>
            </a:r>
            <a:r>
              <a:rPr lang="zh-CN" altLang="en-US" sz="1800" dirty="0" smtClean="0">
                <a:solidFill>
                  <a:schemeClr val="tx1"/>
                </a:solidFill>
              </a:rPr>
              <a:t>命令，运行成功。</a:t>
            </a:r>
            <a:endParaRPr lang="zh-CN" altLang="en-US" sz="1800" dirty="0">
              <a:solidFill>
                <a:schemeClr val="tx1"/>
              </a:solidFill>
            </a:endParaRPr>
          </a:p>
        </p:txBody>
      </p:sp>
      <p:pic>
        <p:nvPicPr>
          <p:cNvPr id="14338" name="Picture 2"/>
          <p:cNvPicPr>
            <a:picLocks noChangeAspect="1" noChangeArrowheads="1"/>
          </p:cNvPicPr>
          <p:nvPr/>
        </p:nvPicPr>
        <p:blipFill>
          <a:blip r:embed="rId1" cstate="print"/>
          <a:srcRect/>
          <a:stretch>
            <a:fillRect/>
          </a:stretch>
        </p:blipFill>
        <p:spPr bwMode="auto">
          <a:xfrm>
            <a:off x="611560" y="1988840"/>
            <a:ext cx="6446837" cy="4210050"/>
          </a:xfrm>
          <a:prstGeom prst="rect">
            <a:avLst/>
          </a:prstGeom>
          <a:noFill/>
          <a:ln w="9525">
            <a:noFill/>
            <a:miter lim="800000"/>
            <a:headEnd/>
            <a:tailEnd/>
          </a:ln>
        </p:spPr>
      </p:pic>
      <p:pic>
        <p:nvPicPr>
          <p:cNvPr id="14339" name="Picture 3"/>
          <p:cNvPicPr>
            <a:picLocks noChangeAspect="1" noChangeArrowheads="1"/>
          </p:cNvPicPr>
          <p:nvPr/>
        </p:nvPicPr>
        <p:blipFill>
          <a:blip r:embed="rId2" cstate="print"/>
          <a:srcRect/>
          <a:stretch>
            <a:fillRect/>
          </a:stretch>
        </p:blipFill>
        <p:spPr bwMode="auto">
          <a:xfrm>
            <a:off x="611560" y="1988840"/>
            <a:ext cx="6446837" cy="4210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blinds(horizontal)">
                                      <p:cBhvr>
                                        <p:cTn id="12"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dirty="0" smtClean="0">
                <a:sym typeface="+mn-ea"/>
              </a:rPr>
              <a:t>人生中第一个</a:t>
            </a:r>
            <a:r>
              <a:rPr lang="en-US" altLang="zh-CN" sz="3200" dirty="0" smtClean="0">
                <a:sym typeface="+mn-ea"/>
              </a:rPr>
              <a:t>Java</a:t>
            </a:r>
            <a:r>
              <a:rPr lang="zh-CN" altLang="en-US" sz="3200" dirty="0" smtClean="0">
                <a:sym typeface="+mn-ea"/>
              </a:rPr>
              <a:t>程序</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r>
              <a:rPr lang="en-US" altLang="zh-CN" sz="1800" dirty="0" smtClean="0">
                <a:solidFill>
                  <a:schemeClr val="tx1"/>
                </a:solidFill>
              </a:rPr>
              <a:t>1. </a:t>
            </a:r>
            <a:r>
              <a:rPr lang="zh-CN" altLang="en-US" sz="1800" dirty="0" smtClean="0">
                <a:solidFill>
                  <a:schemeClr val="tx1"/>
                </a:solidFill>
              </a:rPr>
              <a:t>在 </a:t>
            </a:r>
            <a:r>
              <a:rPr lang="en-US" altLang="zh-CN" sz="1800" dirty="0" smtClean="0">
                <a:solidFill>
                  <a:schemeClr val="tx1"/>
                </a:solidFill>
              </a:rPr>
              <a:t>d:\</a:t>
            </a:r>
            <a:r>
              <a:rPr lang="zh-CN" altLang="en-US" sz="1800" dirty="0" smtClean="0">
                <a:solidFill>
                  <a:schemeClr val="tx1"/>
                </a:solidFill>
              </a:rPr>
              <a:t>目录下新建文本文件，完整的文件名修改为 </a:t>
            </a:r>
            <a:r>
              <a:rPr lang="en-US" altLang="zh-CN" sz="1800" dirty="0" err="1" smtClean="0">
                <a:solidFill>
                  <a:schemeClr val="tx1"/>
                </a:solidFill>
              </a:rPr>
              <a:t>HelloWorld.java</a:t>
            </a:r>
            <a:r>
              <a:rPr lang="en-US" altLang="zh-CN" sz="1800" dirty="0" smtClean="0">
                <a:solidFill>
                  <a:schemeClr val="tx1"/>
                </a:solidFill>
              </a:rPr>
              <a:t> </a:t>
            </a:r>
            <a:r>
              <a:rPr lang="zh-CN" altLang="en-US" sz="1800" dirty="0" smtClean="0">
                <a:solidFill>
                  <a:schemeClr val="tx1"/>
                </a:solidFill>
              </a:rPr>
              <a:t>，其中文件名为 </a:t>
            </a:r>
            <a:r>
              <a:rPr lang="en-US" altLang="zh-CN" sz="1800" dirty="0" err="1" smtClean="0">
                <a:solidFill>
                  <a:schemeClr val="tx1"/>
                </a:solidFill>
              </a:rPr>
              <a:t>HelloWorld</a:t>
            </a:r>
            <a:r>
              <a:rPr lang="en-US" altLang="zh-CN" sz="1800" dirty="0" smtClean="0">
                <a:solidFill>
                  <a:schemeClr val="tx1"/>
                </a:solidFill>
              </a:rPr>
              <a:t> </a:t>
            </a:r>
            <a:r>
              <a:rPr lang="zh-CN" altLang="en-US" sz="1800" dirty="0" smtClean="0">
                <a:solidFill>
                  <a:schemeClr val="tx1"/>
                </a:solidFill>
              </a:rPr>
              <a:t>，后</a:t>
            </a:r>
            <a:endParaRPr lang="zh-CN" altLang="en-US" sz="1800" dirty="0" smtClean="0">
              <a:solidFill>
                <a:schemeClr val="tx1"/>
              </a:solidFill>
            </a:endParaRPr>
          </a:p>
          <a:p>
            <a:pPr marL="342900" lvl="0" indent="-342900" algn="l"/>
            <a:r>
              <a:rPr lang="zh-CN" altLang="en-US" sz="1800" dirty="0" smtClean="0">
                <a:solidFill>
                  <a:schemeClr val="tx1"/>
                </a:solidFill>
              </a:rPr>
              <a:t>缀名必须为 </a:t>
            </a:r>
            <a:r>
              <a:rPr lang="en-US" altLang="zh-CN" sz="1800" dirty="0" smtClean="0">
                <a:solidFill>
                  <a:schemeClr val="tx1"/>
                </a:solidFill>
              </a:rPr>
              <a:t>.java </a:t>
            </a:r>
            <a:r>
              <a:rPr lang="zh-CN" altLang="en-US" sz="1800" dirty="0" smtClean="0">
                <a:solidFill>
                  <a:schemeClr val="tx1"/>
                </a:solidFill>
              </a:rPr>
              <a:t>。</a:t>
            </a:r>
            <a:endParaRPr lang="zh-CN" altLang="en-US" sz="1800" dirty="0" smtClean="0">
              <a:solidFill>
                <a:schemeClr val="tx1"/>
              </a:solidFill>
            </a:endParaRPr>
          </a:p>
          <a:p>
            <a:pPr marL="342900" lvl="0" indent="-342900" algn="l"/>
            <a:r>
              <a:rPr lang="en-US" altLang="zh-CN" sz="1800" dirty="0" smtClean="0">
                <a:solidFill>
                  <a:schemeClr val="tx1"/>
                </a:solidFill>
              </a:rPr>
              <a:t>2. </a:t>
            </a:r>
            <a:r>
              <a:rPr lang="zh-CN" altLang="en-US" sz="1800" dirty="0" smtClean="0">
                <a:solidFill>
                  <a:schemeClr val="tx1"/>
                </a:solidFill>
              </a:rPr>
              <a:t>用记事本打开</a:t>
            </a:r>
            <a:endParaRPr lang="zh-CN" altLang="en-US" sz="1800" dirty="0" smtClean="0">
              <a:solidFill>
                <a:schemeClr val="tx1"/>
              </a:solidFill>
            </a:endParaRPr>
          </a:p>
          <a:p>
            <a:pPr marL="342900" lvl="0" indent="-342900" algn="l"/>
            <a:r>
              <a:rPr lang="zh-CN" altLang="en-US" sz="1800" dirty="0" smtClean="0">
                <a:solidFill>
                  <a:schemeClr val="tx1"/>
                </a:solidFill>
              </a:rPr>
              <a:t>使用</a:t>
            </a:r>
            <a:r>
              <a:rPr lang="en-US" altLang="zh-CN" sz="1800" dirty="0" smtClean="0">
                <a:solidFill>
                  <a:schemeClr val="tx1"/>
                </a:solidFill>
              </a:rPr>
              <a:t>notepad++</a:t>
            </a:r>
            <a:r>
              <a:rPr lang="zh-CN" altLang="en-US" sz="1800" dirty="0" smtClean="0">
                <a:solidFill>
                  <a:schemeClr val="tx1"/>
                </a:solidFill>
              </a:rPr>
              <a:t>记事本软件。</a:t>
            </a:r>
            <a:endParaRPr lang="zh-CN" altLang="en-US" sz="1800" dirty="0" smtClean="0">
              <a:solidFill>
                <a:schemeClr val="tx1"/>
              </a:solidFill>
            </a:endParaRPr>
          </a:p>
          <a:p>
            <a:pPr marL="342900" lvl="0" indent="-342900" algn="l"/>
            <a:r>
              <a:rPr lang="en-US" altLang="zh-CN" sz="1800" dirty="0" smtClean="0">
                <a:solidFill>
                  <a:schemeClr val="tx1"/>
                </a:solidFill>
              </a:rPr>
              <a:t>3. </a:t>
            </a:r>
            <a:r>
              <a:rPr lang="zh-CN" altLang="en-US" sz="1800" dirty="0" smtClean="0">
                <a:solidFill>
                  <a:schemeClr val="tx1"/>
                </a:solidFill>
              </a:rPr>
              <a:t>在文件中键入文本并保存，代码如下：</a:t>
            </a:r>
            <a:endParaRPr lang="en-US" altLang="zh-CN" sz="1800" dirty="0" smtClean="0">
              <a:solidFill>
                <a:schemeClr val="tx1"/>
              </a:solidFill>
            </a:endParaRPr>
          </a:p>
          <a:p>
            <a:pPr marL="342900" lvl="0" indent="-342900" algn="l"/>
            <a:endParaRPr lang="zh-CN" altLang="en-US" sz="1800" dirty="0">
              <a:solidFill>
                <a:schemeClr val="tx1"/>
              </a:solidFill>
            </a:endParaRPr>
          </a:p>
        </p:txBody>
      </p:sp>
      <p:pic>
        <p:nvPicPr>
          <p:cNvPr id="8194" name="Picture 2"/>
          <p:cNvPicPr>
            <a:picLocks noChangeAspect="1" noChangeArrowheads="1"/>
          </p:cNvPicPr>
          <p:nvPr/>
        </p:nvPicPr>
        <p:blipFill>
          <a:blip r:embed="rId1" cstate="print"/>
          <a:srcRect/>
          <a:stretch>
            <a:fillRect/>
          </a:stretch>
        </p:blipFill>
        <p:spPr bwMode="auto">
          <a:xfrm>
            <a:off x="179512" y="3573016"/>
            <a:ext cx="8735088" cy="2304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dirty="0" smtClean="0">
                <a:sym typeface="+mn-ea"/>
              </a:rPr>
              <a:t>人生中第一个</a:t>
            </a:r>
            <a:r>
              <a:rPr lang="en-US" altLang="zh-CN" sz="3200" dirty="0" smtClean="0">
                <a:sym typeface="+mn-ea"/>
              </a:rPr>
              <a:t>Java</a:t>
            </a:r>
            <a:r>
              <a:rPr lang="zh-CN" altLang="en-US" sz="3200" dirty="0" smtClean="0">
                <a:sym typeface="+mn-ea"/>
              </a:rPr>
              <a:t>程序</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r>
              <a:rPr lang="en-US" altLang="zh-CN" sz="1800" dirty="0" smtClean="0">
                <a:solidFill>
                  <a:schemeClr val="tx1"/>
                </a:solidFill>
              </a:rPr>
              <a:t>1.</a:t>
            </a:r>
            <a:r>
              <a:rPr lang="zh-CN" altLang="en-US" sz="1800" dirty="0" smtClean="0">
                <a:solidFill>
                  <a:schemeClr val="tx1"/>
                </a:solidFill>
              </a:rPr>
              <a:t>开发环境已经搭建完毕，可以开发我们第一个</a:t>
            </a:r>
            <a:r>
              <a:rPr lang="en-US" altLang="zh-CN" sz="1800" dirty="0" smtClean="0">
                <a:solidFill>
                  <a:schemeClr val="tx1"/>
                </a:solidFill>
              </a:rPr>
              <a:t>Java</a:t>
            </a:r>
            <a:r>
              <a:rPr lang="zh-CN" altLang="en-US" sz="1800" dirty="0" smtClean="0">
                <a:solidFill>
                  <a:schemeClr val="tx1"/>
                </a:solidFill>
              </a:rPr>
              <a:t>程序了。</a:t>
            </a:r>
            <a:endParaRPr lang="zh-CN" altLang="en-US" sz="1800" dirty="0" smtClean="0">
              <a:solidFill>
                <a:schemeClr val="tx1"/>
              </a:solidFill>
            </a:endParaRPr>
          </a:p>
          <a:p>
            <a:pPr marL="342900" lvl="0" indent="-342900" algn="l"/>
            <a:r>
              <a:rPr lang="en-US" altLang="zh-CN" sz="1800" dirty="0" smtClean="0">
                <a:solidFill>
                  <a:schemeClr val="tx1"/>
                </a:solidFill>
              </a:rPr>
              <a:t>Java</a:t>
            </a:r>
            <a:r>
              <a:rPr lang="zh-CN" altLang="en-US" sz="1800" dirty="0" smtClean="0">
                <a:solidFill>
                  <a:schemeClr val="tx1"/>
                </a:solidFill>
              </a:rPr>
              <a:t>程序开发三步骤：编写、编译、运行。</a:t>
            </a:r>
            <a:endParaRPr lang="en-US" altLang="zh-CN" sz="1800" dirty="0" smtClean="0">
              <a:solidFill>
                <a:schemeClr val="tx1"/>
              </a:solidFill>
            </a:endParaRPr>
          </a:p>
          <a:p>
            <a:pPr marL="342900" lvl="0" indent="-342900" algn="l"/>
            <a:endParaRPr lang="zh-CN" altLang="en-US" sz="1800" dirty="0">
              <a:solidFill>
                <a:schemeClr val="tx1"/>
              </a:solidFill>
            </a:endParaRPr>
          </a:p>
        </p:txBody>
      </p:sp>
      <p:pic>
        <p:nvPicPr>
          <p:cNvPr id="15362" name="Picture 2"/>
          <p:cNvPicPr>
            <a:picLocks noChangeAspect="1" noChangeArrowheads="1"/>
          </p:cNvPicPr>
          <p:nvPr/>
        </p:nvPicPr>
        <p:blipFill>
          <a:blip r:embed="rId1" cstate="print"/>
          <a:srcRect/>
          <a:stretch>
            <a:fillRect/>
          </a:stretch>
        </p:blipFill>
        <p:spPr bwMode="auto">
          <a:xfrm>
            <a:off x="899592" y="2132856"/>
            <a:ext cx="7056784" cy="4050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en-US" altLang="zh-CN" sz="3200" dirty="0" smtClean="0">
                <a:sym typeface="+mn-ea"/>
              </a:rPr>
              <a:t>Java</a:t>
            </a:r>
            <a:r>
              <a:rPr lang="zh-CN" altLang="en-US" sz="3200" dirty="0" smtClean="0">
                <a:sym typeface="+mn-ea"/>
              </a:rPr>
              <a:t>为什么可以跨平台</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indent="-342900" algn="l"/>
            <a:endParaRPr lang="en-US" altLang="zh-CN" sz="1800" dirty="0" smtClean="0">
              <a:solidFill>
                <a:schemeClr val="tx1"/>
              </a:solidFill>
              <a:latin typeface="Arial" panose="020B0604020202020204" pitchFamily="34" charset="0"/>
              <a:ea typeface="宋体" panose="02010600030101010101" pitchFamily="2" charset="-122"/>
              <a:sym typeface="+mn-ea"/>
            </a:endParaRPr>
          </a:p>
          <a:p>
            <a:pPr marL="342900" indent="-342900" algn="l"/>
            <a:r>
              <a:rPr lang="en-US" altLang="zh-CN" sz="1800" dirty="0" smtClean="0">
                <a:solidFill>
                  <a:schemeClr val="tx1"/>
                </a:solidFill>
                <a:latin typeface="Arial" panose="020B0604020202020204" pitchFamily="34" charset="0"/>
                <a:ea typeface="宋体" panose="02010600030101010101" pitchFamily="2" charset="-122"/>
                <a:sym typeface="+mn-ea"/>
              </a:rPr>
              <a:t>		</a:t>
            </a:r>
            <a:r>
              <a:rPr lang="zh-CN" altLang="en-US" sz="1800" dirty="0" smtClean="0">
                <a:solidFill>
                  <a:schemeClr val="tx1"/>
                </a:solidFill>
                <a:latin typeface="Arial" panose="020B0604020202020204" pitchFamily="34" charset="0"/>
                <a:ea typeface="宋体" panose="02010600030101010101" pitchFamily="2" charset="-122"/>
                <a:sym typeface="+mn-ea"/>
              </a:rPr>
              <a:t>因为有了JVM，所以同一个Java程序在多个不同的操作系统中都可以执行。这样就实现了Java程序的跨平台性。也称为Java具有良好的可移植性。</a:t>
            </a:r>
            <a:endParaRPr lang="zh-CN" altLang="en-US" sz="1800" dirty="0" smtClean="0">
              <a:solidFill>
                <a:schemeClr val="tx1"/>
              </a:solidFill>
              <a:latin typeface="Calibri" panose="020F0502020204030204" charset="0"/>
              <a:ea typeface="宋体" panose="02010600030101010101" pitchFamily="2" charset="-122"/>
            </a:endParaRPr>
          </a:p>
          <a:p>
            <a:pPr marL="342900" lvl="0" indent="-342900" algn="l"/>
            <a:endParaRPr lang="zh-CN" altLang="en-US" sz="1800" dirty="0">
              <a:solidFill>
                <a:schemeClr val="tx1"/>
              </a:solidFill>
            </a:endParaRPr>
          </a:p>
        </p:txBody>
      </p:sp>
      <p:pic>
        <p:nvPicPr>
          <p:cNvPr id="25602" name="Picture 2" descr="C:\Users\Administrator\Desktop\4545454.jpg"/>
          <p:cNvPicPr>
            <a:picLocks noChangeAspect="1" noChangeArrowheads="1"/>
          </p:cNvPicPr>
          <p:nvPr/>
        </p:nvPicPr>
        <p:blipFill>
          <a:blip r:embed="rId1" cstate="print"/>
          <a:srcRect/>
          <a:stretch>
            <a:fillRect/>
          </a:stretch>
        </p:blipFill>
        <p:spPr bwMode="auto">
          <a:xfrm>
            <a:off x="755576" y="1124744"/>
            <a:ext cx="7620000" cy="428625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en-US" altLang="x-none" sz="3200" dirty="0" smtClean="0">
                <a:sym typeface="+mn-ea"/>
              </a:rPr>
              <a:t>JVM</a:t>
            </a:r>
            <a:r>
              <a:rPr lang="zh-CN" altLang="en-US" sz="3200" dirty="0" smtClean="0">
                <a:sym typeface="+mn-ea"/>
              </a:rPr>
              <a:t>、</a:t>
            </a:r>
            <a:r>
              <a:rPr lang="en-US" altLang="x-none" sz="3200" dirty="0" smtClean="0">
                <a:sym typeface="+mn-ea"/>
              </a:rPr>
              <a:t>JRE</a:t>
            </a:r>
            <a:r>
              <a:rPr lang="zh-CN" altLang="en-US" sz="3200" dirty="0" smtClean="0">
                <a:sym typeface="+mn-ea"/>
              </a:rPr>
              <a:t>、</a:t>
            </a:r>
            <a:r>
              <a:rPr lang="en-US" altLang="x-none" sz="3200" dirty="0" smtClean="0">
                <a:sym typeface="+mn-ea"/>
              </a:rPr>
              <a:t>JDK</a:t>
            </a:r>
            <a:r>
              <a:rPr lang="zh-CN" altLang="en-US" sz="3200" dirty="0" smtClean="0">
                <a:sym typeface="+mn-ea"/>
              </a:rPr>
              <a:t>三者之间是什么关系？</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algn="l"/>
            <a:endParaRPr lang="en-US" altLang="zh-CN" sz="2000" dirty="0" smtClean="0">
              <a:solidFill>
                <a:schemeClr val="tx1"/>
              </a:solidFill>
            </a:endParaRPr>
          </a:p>
          <a:p>
            <a:pPr lvl="0" algn="l">
              <a:buClr>
                <a:schemeClr val="tx1"/>
              </a:buClr>
              <a:buSzPct val="70000"/>
            </a:pPr>
            <a:r>
              <a:rPr lang="en-US" altLang="zh-CN" sz="2000" dirty="0" smtClean="0">
                <a:solidFill>
                  <a:schemeClr val="tx1"/>
                </a:solidFill>
              </a:rPr>
              <a:t>JVM:  Java Virtual Machine</a:t>
            </a:r>
            <a:r>
              <a:rPr lang="zh-CN" altLang="en-US" sz="2000" dirty="0" smtClean="0">
                <a:solidFill>
                  <a:schemeClr val="tx1"/>
                </a:solidFill>
              </a:rPr>
              <a:t>               </a:t>
            </a:r>
            <a:r>
              <a:rPr lang="en-US" altLang="zh-CN" sz="2000" dirty="0" smtClean="0">
                <a:solidFill>
                  <a:schemeClr val="tx1"/>
                </a:solidFill>
              </a:rPr>
              <a:t>Java</a:t>
            </a:r>
            <a:r>
              <a:rPr lang="zh-CN" altLang="en-US" sz="2000" dirty="0" smtClean="0">
                <a:solidFill>
                  <a:schemeClr val="tx1"/>
                </a:solidFill>
              </a:rPr>
              <a:t>虚拟机</a:t>
            </a:r>
            <a:endParaRPr lang="en-US" altLang="zh-CN" sz="2000" dirty="0" smtClean="0">
              <a:solidFill>
                <a:schemeClr val="tx1"/>
              </a:solidFill>
            </a:endParaRPr>
          </a:p>
          <a:p>
            <a:pPr lvl="0" algn="l">
              <a:buClr>
                <a:schemeClr val="tx1"/>
              </a:buClr>
              <a:buSzPct val="70000"/>
            </a:pPr>
            <a:endParaRPr lang="en-US" altLang="zh-CN" sz="2000" dirty="0" smtClean="0">
              <a:solidFill>
                <a:schemeClr val="tx1"/>
              </a:solidFill>
            </a:endParaRPr>
          </a:p>
          <a:p>
            <a:pPr lvl="0" algn="l">
              <a:buClr>
                <a:schemeClr val="tx1"/>
              </a:buClr>
              <a:buSzPct val="70000"/>
            </a:pPr>
            <a:r>
              <a:rPr lang="en-US" altLang="zh-CN" sz="2000" dirty="0" smtClean="0">
                <a:solidFill>
                  <a:schemeClr val="tx1"/>
                </a:solidFill>
              </a:rPr>
              <a:t>JRE</a:t>
            </a:r>
            <a:r>
              <a:rPr lang="zh-CN" altLang="en-US" sz="2000" dirty="0" smtClean="0">
                <a:solidFill>
                  <a:schemeClr val="tx1"/>
                </a:solidFill>
              </a:rPr>
              <a:t>：</a:t>
            </a:r>
            <a:r>
              <a:rPr lang="en-US" altLang="zh-CN" sz="2000" dirty="0" smtClean="0">
                <a:solidFill>
                  <a:schemeClr val="tx1"/>
                </a:solidFill>
              </a:rPr>
              <a:t>Java Runtime Environment    Java</a:t>
            </a:r>
            <a:r>
              <a:rPr lang="zh-CN" altLang="en-US" sz="2000" dirty="0" smtClean="0">
                <a:solidFill>
                  <a:schemeClr val="tx1"/>
                </a:solidFill>
              </a:rPr>
              <a:t>运行环境</a:t>
            </a:r>
            <a:endParaRPr lang="en-US" altLang="zh-CN" sz="2000" dirty="0" smtClean="0">
              <a:solidFill>
                <a:schemeClr val="tx1"/>
              </a:solidFill>
            </a:endParaRPr>
          </a:p>
          <a:p>
            <a:pPr lvl="0" algn="l">
              <a:buClr>
                <a:schemeClr val="tx1"/>
              </a:buClr>
              <a:buSzPct val="70000"/>
            </a:pPr>
            <a:endParaRPr lang="en-US" altLang="zh-CN" sz="2000" dirty="0" smtClean="0">
              <a:solidFill>
                <a:schemeClr val="tx1"/>
              </a:solidFill>
            </a:endParaRPr>
          </a:p>
          <a:p>
            <a:pPr algn="l">
              <a:buClr>
                <a:schemeClr val="tx1"/>
              </a:buClr>
              <a:buSzPct val="70000"/>
            </a:pPr>
            <a:r>
              <a:rPr lang="en-US" altLang="zh-CN" sz="2000" dirty="0" smtClean="0">
                <a:solidFill>
                  <a:schemeClr val="tx1"/>
                </a:solidFill>
              </a:rPr>
              <a:t>JDK</a:t>
            </a:r>
            <a:r>
              <a:rPr lang="zh-CN" altLang="en-US" sz="2000" dirty="0" smtClean="0">
                <a:solidFill>
                  <a:schemeClr val="tx1"/>
                </a:solidFill>
              </a:rPr>
              <a:t>：</a:t>
            </a:r>
            <a:r>
              <a:rPr lang="en-US" altLang="zh-CN" sz="2000" dirty="0" smtClean="0">
                <a:solidFill>
                  <a:schemeClr val="tx1"/>
                </a:solidFill>
              </a:rPr>
              <a:t>Java Development Kit             Java</a:t>
            </a:r>
            <a:r>
              <a:rPr lang="zh-CN" altLang="en-US" sz="2000" dirty="0" smtClean="0">
                <a:solidFill>
                  <a:schemeClr val="tx1"/>
                </a:solidFill>
              </a:rPr>
              <a:t>开发工具包</a:t>
            </a:r>
            <a:endParaRPr lang="zh-CN" altLang="en-US" sz="2000" dirty="0" smtClean="0">
              <a:solidFill>
                <a:schemeClr val="tx1"/>
              </a:solidFill>
            </a:endParaRPr>
          </a:p>
          <a:p>
            <a:pPr lvl="0" algn="l">
              <a:buClr>
                <a:schemeClr val="tx1"/>
              </a:buClr>
              <a:buSzPct val="70000"/>
            </a:pPr>
            <a:endParaRPr lang="zh-CN" altLang="en-US" sz="2000" dirty="0" smtClean="0">
              <a:solidFill>
                <a:schemeClr val="tx1"/>
              </a:solidFill>
            </a:endParaRPr>
          </a:p>
          <a:p>
            <a:pPr algn="l"/>
            <a:endParaRPr lang="en-US" altLang="zh-CN" sz="2000" dirty="0" smtClean="0">
              <a:solidFill>
                <a:schemeClr val="tx1"/>
              </a:solidFill>
            </a:endParaRPr>
          </a:p>
          <a:p>
            <a:pPr algn="l"/>
            <a:endParaRPr lang="zh-CN" altLang="en-US" sz="2000" dirty="0">
              <a:solidFill>
                <a:schemeClr val="tx1"/>
              </a:solidFill>
            </a:endParaRPr>
          </a:p>
        </p:txBody>
      </p:sp>
      <p:pic>
        <p:nvPicPr>
          <p:cNvPr id="26626" name="Picture 2" descr="C:\Users\Administrator\Desktop\742272-20151217154625146-1437297029.png"/>
          <p:cNvPicPr>
            <a:picLocks noChangeAspect="1" noChangeArrowheads="1"/>
          </p:cNvPicPr>
          <p:nvPr/>
        </p:nvPicPr>
        <p:blipFill>
          <a:blip r:embed="rId1" cstate="print"/>
          <a:srcRect/>
          <a:stretch>
            <a:fillRect/>
          </a:stretch>
        </p:blipFill>
        <p:spPr bwMode="auto">
          <a:xfrm>
            <a:off x="1187624" y="1295772"/>
            <a:ext cx="6172200" cy="27813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dirty="0" smtClean="0">
                <a:sym typeface="+mn-ea"/>
              </a:rPr>
              <a:t>人生中第一个</a:t>
            </a:r>
            <a:r>
              <a:rPr lang="en-US" altLang="zh-CN" sz="3200" dirty="0" smtClean="0">
                <a:sym typeface="+mn-ea"/>
              </a:rPr>
              <a:t>Java</a:t>
            </a:r>
            <a:r>
              <a:rPr lang="zh-CN" altLang="en-US" sz="3200" dirty="0" smtClean="0">
                <a:sym typeface="+mn-ea"/>
              </a:rPr>
              <a:t>程序</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r>
              <a:rPr lang="en-US" altLang="zh-CN" sz="1800" dirty="0" smtClean="0">
                <a:solidFill>
                  <a:schemeClr val="tx1"/>
                </a:solidFill>
              </a:rPr>
              <a:t>1. </a:t>
            </a:r>
            <a:r>
              <a:rPr lang="zh-CN" altLang="en-US" sz="1800" dirty="0" smtClean="0">
                <a:solidFill>
                  <a:schemeClr val="tx1"/>
                </a:solidFill>
              </a:rPr>
              <a:t>在 </a:t>
            </a:r>
            <a:r>
              <a:rPr lang="en-US" altLang="zh-CN" sz="1800" dirty="0" smtClean="0">
                <a:solidFill>
                  <a:schemeClr val="tx1"/>
                </a:solidFill>
              </a:rPr>
              <a:t>d:\</a:t>
            </a:r>
            <a:r>
              <a:rPr lang="zh-CN" altLang="en-US" sz="1800" dirty="0" smtClean="0">
                <a:solidFill>
                  <a:schemeClr val="tx1"/>
                </a:solidFill>
              </a:rPr>
              <a:t>目录下新建文本文件，完整的文件名修改为 </a:t>
            </a:r>
            <a:r>
              <a:rPr lang="en-US" altLang="zh-CN" sz="1800" dirty="0" err="1" smtClean="0">
                <a:solidFill>
                  <a:schemeClr val="tx1"/>
                </a:solidFill>
              </a:rPr>
              <a:t>HelloWorld.java</a:t>
            </a:r>
            <a:r>
              <a:rPr lang="en-US" altLang="zh-CN" sz="1800" dirty="0" smtClean="0">
                <a:solidFill>
                  <a:schemeClr val="tx1"/>
                </a:solidFill>
              </a:rPr>
              <a:t> </a:t>
            </a:r>
            <a:r>
              <a:rPr lang="zh-CN" altLang="en-US" sz="1800" dirty="0" smtClean="0">
                <a:solidFill>
                  <a:schemeClr val="tx1"/>
                </a:solidFill>
              </a:rPr>
              <a:t>，其中文件名为 </a:t>
            </a:r>
            <a:r>
              <a:rPr lang="en-US" altLang="zh-CN" sz="1800" dirty="0" err="1" smtClean="0">
                <a:solidFill>
                  <a:schemeClr val="tx1"/>
                </a:solidFill>
              </a:rPr>
              <a:t>HelloWorld</a:t>
            </a:r>
            <a:r>
              <a:rPr lang="en-US" altLang="zh-CN" sz="1800" dirty="0" smtClean="0">
                <a:solidFill>
                  <a:schemeClr val="tx1"/>
                </a:solidFill>
              </a:rPr>
              <a:t> </a:t>
            </a:r>
            <a:r>
              <a:rPr lang="zh-CN" altLang="en-US" sz="1800" dirty="0" smtClean="0">
                <a:solidFill>
                  <a:schemeClr val="tx1"/>
                </a:solidFill>
              </a:rPr>
              <a:t>，后</a:t>
            </a:r>
            <a:endParaRPr lang="zh-CN" altLang="en-US" sz="1800" dirty="0" smtClean="0">
              <a:solidFill>
                <a:schemeClr val="tx1"/>
              </a:solidFill>
            </a:endParaRPr>
          </a:p>
          <a:p>
            <a:pPr marL="342900" lvl="0" indent="-342900" algn="l"/>
            <a:r>
              <a:rPr lang="zh-CN" altLang="en-US" sz="1800" dirty="0" smtClean="0">
                <a:solidFill>
                  <a:schemeClr val="tx1"/>
                </a:solidFill>
              </a:rPr>
              <a:t>缀名必须为 </a:t>
            </a:r>
            <a:r>
              <a:rPr lang="en-US" altLang="zh-CN" sz="1800" dirty="0" smtClean="0">
                <a:solidFill>
                  <a:schemeClr val="tx1"/>
                </a:solidFill>
              </a:rPr>
              <a:t>.java </a:t>
            </a:r>
            <a:r>
              <a:rPr lang="zh-CN" altLang="en-US" sz="1800" dirty="0" smtClean="0">
                <a:solidFill>
                  <a:schemeClr val="tx1"/>
                </a:solidFill>
              </a:rPr>
              <a:t>。</a:t>
            </a:r>
            <a:endParaRPr lang="zh-CN" altLang="en-US" sz="1800" dirty="0" smtClean="0">
              <a:solidFill>
                <a:schemeClr val="tx1"/>
              </a:solidFill>
            </a:endParaRPr>
          </a:p>
          <a:p>
            <a:pPr marL="342900" lvl="0" indent="-342900" algn="l"/>
            <a:r>
              <a:rPr lang="en-US" altLang="zh-CN" sz="1800" dirty="0" smtClean="0">
                <a:solidFill>
                  <a:schemeClr val="tx1"/>
                </a:solidFill>
              </a:rPr>
              <a:t>2. </a:t>
            </a:r>
            <a:r>
              <a:rPr lang="zh-CN" altLang="en-US" sz="1800" dirty="0" smtClean="0">
                <a:solidFill>
                  <a:schemeClr val="tx1"/>
                </a:solidFill>
              </a:rPr>
              <a:t>用记事本打开</a:t>
            </a:r>
            <a:endParaRPr lang="zh-CN" altLang="en-US" sz="1800" dirty="0" smtClean="0">
              <a:solidFill>
                <a:schemeClr val="tx1"/>
              </a:solidFill>
            </a:endParaRPr>
          </a:p>
          <a:p>
            <a:pPr marL="342900" lvl="0" indent="-342900" algn="l"/>
            <a:r>
              <a:rPr lang="zh-CN" altLang="en-US" sz="1800" dirty="0" smtClean="0">
                <a:solidFill>
                  <a:schemeClr val="tx1"/>
                </a:solidFill>
              </a:rPr>
              <a:t>使用</a:t>
            </a:r>
            <a:r>
              <a:rPr lang="en-US" altLang="zh-CN" sz="1800" dirty="0" smtClean="0">
                <a:solidFill>
                  <a:schemeClr val="tx1"/>
                </a:solidFill>
              </a:rPr>
              <a:t>notepad++</a:t>
            </a:r>
            <a:r>
              <a:rPr lang="zh-CN" altLang="en-US" sz="1800" dirty="0" smtClean="0">
                <a:solidFill>
                  <a:schemeClr val="tx1"/>
                </a:solidFill>
              </a:rPr>
              <a:t>记事本软件。</a:t>
            </a:r>
            <a:endParaRPr lang="zh-CN" altLang="en-US" sz="1800" dirty="0" smtClean="0">
              <a:solidFill>
                <a:schemeClr val="tx1"/>
              </a:solidFill>
            </a:endParaRPr>
          </a:p>
          <a:p>
            <a:pPr marL="342900" lvl="0" indent="-342900" algn="l"/>
            <a:r>
              <a:rPr lang="en-US" altLang="zh-CN" sz="1800" dirty="0" smtClean="0">
                <a:solidFill>
                  <a:schemeClr val="tx1"/>
                </a:solidFill>
              </a:rPr>
              <a:t>3. </a:t>
            </a:r>
            <a:r>
              <a:rPr lang="zh-CN" altLang="en-US" sz="1800" dirty="0" smtClean="0">
                <a:solidFill>
                  <a:schemeClr val="tx1"/>
                </a:solidFill>
              </a:rPr>
              <a:t>在文件中键入文本并保存，代码如下：</a:t>
            </a:r>
            <a:endParaRPr lang="en-US" altLang="zh-CN" sz="1800" dirty="0" smtClean="0">
              <a:solidFill>
                <a:schemeClr val="tx1"/>
              </a:solidFill>
            </a:endParaRPr>
          </a:p>
          <a:p>
            <a:pPr marL="342900" lvl="0" indent="-342900" algn="l"/>
            <a:endParaRPr lang="zh-CN" altLang="en-US" sz="1800" dirty="0">
              <a:solidFill>
                <a:schemeClr val="tx1"/>
              </a:solidFill>
            </a:endParaRPr>
          </a:p>
        </p:txBody>
      </p:sp>
      <p:pic>
        <p:nvPicPr>
          <p:cNvPr id="8194" name="Picture 2"/>
          <p:cNvPicPr>
            <a:picLocks noChangeAspect="1" noChangeArrowheads="1"/>
          </p:cNvPicPr>
          <p:nvPr/>
        </p:nvPicPr>
        <p:blipFill>
          <a:blip r:embed="rId1" cstate="print"/>
          <a:srcRect/>
          <a:stretch>
            <a:fillRect/>
          </a:stretch>
        </p:blipFill>
        <p:spPr bwMode="auto">
          <a:xfrm>
            <a:off x="179512" y="3573016"/>
            <a:ext cx="8735088" cy="2304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t>实训阶段要求</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457200" lvl="0" indent="-457200" algn="l"/>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、上课不要迟到早退，特殊情况需提前请假</a:t>
            </a:r>
            <a:endParaRPr lang="en-US" altLang="x-none" sz="2000" dirty="0" smtClean="0">
              <a:solidFill>
                <a:schemeClr val="tx1"/>
              </a:solidFill>
              <a:latin typeface="宋体" panose="02010600030101010101" pitchFamily="2" charset="-122"/>
              <a:ea typeface="宋体" panose="02010600030101010101" pitchFamily="2" charset="-122"/>
            </a:endParaRPr>
          </a:p>
          <a:p>
            <a:pPr lvl="0" algn="l">
              <a:buFont typeface="Wingdings" panose="05000000000000000000" charset="0"/>
            </a:pPr>
            <a:r>
              <a:rPr lang="en-US" altLang="x-none"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上午</a:t>
            </a:r>
            <a:r>
              <a:rPr lang="en-US" altLang="x-none" sz="2000" dirty="0" smtClean="0">
                <a:solidFill>
                  <a:schemeClr val="tx1"/>
                </a:solidFill>
                <a:latin typeface="宋体" panose="02010600030101010101" pitchFamily="2" charset="-122"/>
                <a:ea typeface="宋体" panose="02010600030101010101" pitchFamily="2" charset="-122"/>
                <a:sym typeface="+mn-ea"/>
              </a:rPr>
              <a:t>9:30-12:00	</a:t>
            </a:r>
            <a:r>
              <a:rPr lang="zh-CN" altLang="en-US" sz="2000" dirty="0" smtClean="0">
                <a:solidFill>
                  <a:schemeClr val="tx1"/>
                </a:solidFill>
                <a:latin typeface="宋体" panose="02010600030101010101" pitchFamily="2" charset="-122"/>
                <a:ea typeface="宋体" panose="02010600030101010101" pitchFamily="2" charset="-122"/>
                <a:sym typeface="+mn-ea"/>
              </a:rPr>
              <a:t>下午</a:t>
            </a:r>
            <a:r>
              <a:rPr lang="en-US" altLang="x-none" sz="2000" dirty="0" smtClean="0">
                <a:solidFill>
                  <a:schemeClr val="tx1"/>
                </a:solidFill>
                <a:latin typeface="宋体" panose="02010600030101010101" pitchFamily="2" charset="-122"/>
                <a:ea typeface="宋体" panose="02010600030101010101" pitchFamily="2" charset="-122"/>
                <a:sym typeface="+mn-ea"/>
              </a:rPr>
              <a:t>13:30-17:30)</a:t>
            </a:r>
            <a:endParaRPr lang="en-US" altLang="x-none" sz="2000" dirty="0" smtClean="0">
              <a:solidFill>
                <a:schemeClr val="tx1"/>
              </a:solidFill>
              <a:latin typeface="宋体" panose="02010600030101010101" pitchFamily="2" charset="-122"/>
              <a:ea typeface="宋体" panose="02010600030101010101" pitchFamily="2" charset="-122"/>
            </a:endParaRPr>
          </a:p>
          <a:p>
            <a:pPr marL="457200" lvl="0" indent="-457200" algn="l">
              <a:lnSpc>
                <a:spcPct val="140000"/>
              </a:lnSpc>
            </a:pPr>
            <a:r>
              <a:rPr lang="en-US" altLang="zh-CN" sz="2000" dirty="0" smtClean="0">
                <a:solidFill>
                  <a:schemeClr val="tx1"/>
                </a:solidFill>
                <a:latin typeface="宋体" panose="02010600030101010101" pitchFamily="2" charset="-122"/>
                <a:ea typeface="宋体" panose="02010600030101010101" pitchFamily="2" charset="-122"/>
                <a:sym typeface="+mn-ea"/>
              </a:rPr>
              <a:t>2</a:t>
            </a:r>
            <a:r>
              <a:rPr lang="zh-CN" altLang="en-US" sz="2000" dirty="0" smtClean="0">
                <a:solidFill>
                  <a:schemeClr val="tx1"/>
                </a:solidFill>
                <a:latin typeface="宋体" panose="02010600030101010101" pitchFamily="2" charset="-122"/>
                <a:ea typeface="宋体" panose="02010600030101010101" pitchFamily="2" charset="-122"/>
                <a:sym typeface="+mn-ea"/>
              </a:rPr>
              <a:t>、上课将手机调成静音或者振动</a:t>
            </a:r>
            <a:endParaRPr lang="zh-CN" altLang="en-US" sz="2000" dirty="0" smtClean="0">
              <a:solidFill>
                <a:schemeClr val="tx1"/>
              </a:solidFill>
              <a:latin typeface="宋体" panose="02010600030101010101" pitchFamily="2" charset="-122"/>
              <a:ea typeface="宋体" panose="02010600030101010101" pitchFamily="2" charset="-122"/>
            </a:endParaRPr>
          </a:p>
          <a:p>
            <a:pPr marL="457200" lvl="0" indent="-457200" algn="l">
              <a:lnSpc>
                <a:spcPct val="140000"/>
              </a:lnSpc>
            </a:pPr>
            <a:r>
              <a:rPr lang="en-US" altLang="zh-CN" sz="2000" dirty="0" smtClean="0">
                <a:solidFill>
                  <a:schemeClr val="tx1"/>
                </a:solidFill>
                <a:latin typeface="宋体" panose="02010600030101010101" pitchFamily="2" charset="-122"/>
                <a:ea typeface="宋体" panose="02010600030101010101" pitchFamily="2" charset="-122"/>
                <a:sym typeface="+mn-ea"/>
              </a:rPr>
              <a:t>3</a:t>
            </a:r>
            <a:r>
              <a:rPr lang="zh-CN" altLang="en-US" sz="2000" dirty="0" smtClean="0">
                <a:solidFill>
                  <a:schemeClr val="tx1"/>
                </a:solidFill>
                <a:latin typeface="宋体" panose="02010600030101010101" pitchFamily="2" charset="-122"/>
                <a:ea typeface="宋体" panose="02010600030101010101" pitchFamily="2" charset="-122"/>
                <a:sym typeface="+mn-ea"/>
              </a:rPr>
              <a:t>、禁止玩手机</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457200" lvl="0" indent="-457200" algn="l">
              <a:lnSpc>
                <a:spcPct val="140000"/>
              </a:lnSpc>
            </a:pPr>
            <a:r>
              <a:rPr lang="en-US" altLang="zh-CN" sz="2000" dirty="0" smtClean="0">
                <a:solidFill>
                  <a:schemeClr val="tx1"/>
                </a:solidFill>
                <a:latin typeface="宋体" panose="02010600030101010101" pitchFamily="2" charset="-122"/>
                <a:ea typeface="宋体" panose="02010600030101010101" pitchFamily="2" charset="-122"/>
                <a:sym typeface="+mn-ea"/>
              </a:rPr>
              <a:t>4</a:t>
            </a:r>
            <a:r>
              <a:rPr lang="zh-CN" altLang="en-US" sz="2000" dirty="0" smtClean="0">
                <a:solidFill>
                  <a:schemeClr val="tx1"/>
                </a:solidFill>
                <a:latin typeface="宋体" panose="02010600030101010101" pitchFamily="2" charset="-122"/>
                <a:ea typeface="宋体" panose="02010600030101010101" pitchFamily="2" charset="-122"/>
                <a:sym typeface="+mn-ea"/>
              </a:rPr>
              <a:t>、禁止交头接耳</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algn="l">
              <a:buFont typeface="Wingdings" panose="05000000000000000000" charset="0"/>
            </a:pP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lvl="1" algn="l">
              <a:buFont typeface="Wingdings" panose="05000000000000000000" charset="0"/>
            </a:pPr>
            <a:endParaRPr lang="zh-CN" altLang="en-US" sz="2000" dirty="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dirty="0" smtClean="0">
                <a:sym typeface="+mn-ea"/>
              </a:rPr>
              <a:t>编译</a:t>
            </a:r>
            <a:r>
              <a:rPr lang="en-US" altLang="zh-CN" sz="3200" dirty="0" smtClean="0">
                <a:sym typeface="+mn-ea"/>
              </a:rPr>
              <a:t>Java</a:t>
            </a:r>
            <a:r>
              <a:rPr lang="zh-CN" altLang="en-US" sz="3200" dirty="0" smtClean="0">
                <a:sym typeface="+mn-ea"/>
              </a:rPr>
              <a:t>源文件</a:t>
            </a:r>
            <a:endParaRPr lang="zh-CN" altLang="en-US" sz="3200" b="1" dirty="0"/>
          </a:p>
        </p:txBody>
      </p:sp>
      <p:sp>
        <p:nvSpPr>
          <p:cNvPr id="4102" name="内容占位符 4"/>
          <p:cNvSpPr>
            <a:spLocks noGrp="1" noChangeArrowheads="1"/>
          </p:cNvSpPr>
          <p:nvPr>
            <p:ph type="subTitle" idx="1"/>
          </p:nvPr>
        </p:nvSpPr>
        <p:spPr>
          <a:xfrm>
            <a:off x="180528" y="1196999"/>
            <a:ext cx="8567936" cy="5040313"/>
          </a:xfrm>
        </p:spPr>
        <p:txBody>
          <a:bodyPr>
            <a:noAutofit/>
          </a:bodyPr>
          <a:lstStyle/>
          <a:p>
            <a:pPr marL="342900" lvl="0" indent="-342900" algn="l"/>
            <a:r>
              <a:rPr lang="en-US" altLang="zh-CN" sz="1800" dirty="0" smtClean="0">
                <a:solidFill>
                  <a:schemeClr val="tx1"/>
                </a:solidFill>
              </a:rPr>
              <a:t>1</a:t>
            </a:r>
            <a:r>
              <a:rPr lang="zh-CN" altLang="en-US" sz="1800" dirty="0" smtClean="0">
                <a:solidFill>
                  <a:schemeClr val="tx1"/>
                </a:solidFill>
              </a:rPr>
              <a:t>在</a:t>
            </a:r>
            <a:r>
              <a:rPr lang="en-US" altLang="zh-CN" sz="1800" dirty="0" smtClean="0">
                <a:solidFill>
                  <a:schemeClr val="tx1"/>
                </a:solidFill>
              </a:rPr>
              <a:t>DOS</a:t>
            </a:r>
            <a:r>
              <a:rPr lang="zh-CN" altLang="en-US" sz="1800" dirty="0" smtClean="0">
                <a:solidFill>
                  <a:schemeClr val="tx1"/>
                </a:solidFill>
              </a:rPr>
              <a:t>命令行中，进入</a:t>
            </a:r>
            <a:r>
              <a:rPr lang="en-US" altLang="zh-CN" sz="1800" dirty="0" smtClean="0">
                <a:solidFill>
                  <a:schemeClr val="tx1"/>
                </a:solidFill>
              </a:rPr>
              <a:t>Java</a:t>
            </a:r>
            <a:r>
              <a:rPr lang="zh-CN" altLang="en-US" sz="1800" dirty="0" smtClean="0">
                <a:solidFill>
                  <a:schemeClr val="tx1"/>
                </a:solidFill>
              </a:rPr>
              <a:t>源文件的目录，使用 </a:t>
            </a:r>
            <a:r>
              <a:rPr lang="en-US" altLang="zh-CN" sz="1800" dirty="0" err="1" smtClean="0">
                <a:solidFill>
                  <a:schemeClr val="tx1"/>
                </a:solidFill>
              </a:rPr>
              <a:t>javac</a:t>
            </a:r>
            <a:r>
              <a:rPr lang="en-US" altLang="zh-CN" sz="1800" dirty="0" smtClean="0">
                <a:solidFill>
                  <a:schemeClr val="tx1"/>
                </a:solidFill>
              </a:rPr>
              <a:t> </a:t>
            </a:r>
            <a:r>
              <a:rPr lang="zh-CN" altLang="en-US" sz="1800" dirty="0" smtClean="0">
                <a:solidFill>
                  <a:schemeClr val="tx1"/>
                </a:solidFill>
              </a:rPr>
              <a:t>命令进行编译。</a:t>
            </a:r>
            <a:endParaRPr lang="en-US" altLang="zh-CN" sz="1800" dirty="0" smtClean="0">
              <a:solidFill>
                <a:schemeClr val="tx1"/>
              </a:solidFill>
            </a:endParaRPr>
          </a:p>
          <a:p>
            <a:pPr marL="342900" lvl="0" indent="-342900" algn="l"/>
            <a:r>
              <a:rPr lang="zh-CN" altLang="en-US" sz="1800" dirty="0" smtClean="0">
                <a:solidFill>
                  <a:schemeClr val="tx1"/>
                </a:solidFill>
              </a:rPr>
              <a:t>命令：</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en-US" altLang="zh-CN" sz="1800" dirty="0" err="1" smtClean="0">
                <a:solidFill>
                  <a:schemeClr val="tx1"/>
                </a:solidFill>
              </a:rPr>
              <a:t>javac</a:t>
            </a:r>
            <a:r>
              <a:rPr lang="en-US" altLang="zh-CN" sz="1800" dirty="0" smtClean="0">
                <a:solidFill>
                  <a:schemeClr val="tx1"/>
                </a:solidFill>
              </a:rPr>
              <a:t> Java</a:t>
            </a:r>
            <a:r>
              <a:rPr lang="zh-CN" altLang="en-US" sz="1800" dirty="0" smtClean="0">
                <a:solidFill>
                  <a:schemeClr val="tx1"/>
                </a:solidFill>
              </a:rPr>
              <a:t>源文件名</a:t>
            </a:r>
            <a:r>
              <a:rPr lang="en-US" altLang="zh-CN" sz="1800" dirty="0" smtClean="0">
                <a:solidFill>
                  <a:schemeClr val="tx1"/>
                </a:solidFill>
              </a:rPr>
              <a:t>.</a:t>
            </a:r>
            <a:r>
              <a:rPr lang="zh-CN" altLang="en-US" sz="1800" dirty="0" smtClean="0">
                <a:solidFill>
                  <a:schemeClr val="tx1"/>
                </a:solidFill>
              </a:rPr>
              <a:t>后缀名</a:t>
            </a:r>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r>
              <a:rPr lang="en-US" altLang="zh-CN" sz="1800" dirty="0" smtClean="0">
                <a:solidFill>
                  <a:schemeClr val="tx1"/>
                </a:solidFill>
              </a:rPr>
              <a:t>2.</a:t>
            </a:r>
            <a:r>
              <a:rPr lang="zh-CN" altLang="en-US" sz="1800" dirty="0" smtClean="0">
                <a:solidFill>
                  <a:schemeClr val="tx1"/>
                </a:solidFill>
              </a:rPr>
              <a:t>执行：</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命令：</a:t>
            </a:r>
            <a:endParaRPr lang="en-US" altLang="zh-CN" sz="1800" dirty="0" smtClean="0">
              <a:solidFill>
                <a:schemeClr val="tx1"/>
              </a:solidFill>
            </a:endParaRPr>
          </a:p>
          <a:p>
            <a:pPr marL="342900" lvl="0" indent="-342900" algn="l"/>
            <a:r>
              <a:rPr lang="en-US" altLang="zh-CN" sz="1800" dirty="0" smtClean="0">
                <a:solidFill>
                  <a:schemeClr val="tx1"/>
                </a:solidFill>
              </a:rPr>
              <a:t>	java  Java</a:t>
            </a:r>
            <a:r>
              <a:rPr lang="zh-CN" altLang="en-US" sz="1800" dirty="0" smtClean="0">
                <a:solidFill>
                  <a:schemeClr val="tx1"/>
                </a:solidFill>
              </a:rPr>
              <a:t>源文件名</a:t>
            </a:r>
            <a:endParaRPr lang="en-US" altLang="zh-CN" sz="1800" dirty="0" smtClean="0">
              <a:solidFill>
                <a:schemeClr val="tx1"/>
              </a:solidFill>
            </a:endParaRPr>
          </a:p>
          <a:p>
            <a:pPr marL="342900" lvl="0" indent="-342900" algn="l"/>
            <a:endParaRPr lang="zh-CN" altLang="en-US" sz="1800" dirty="0">
              <a:solidFill>
                <a:schemeClr val="tx1"/>
              </a:solidFill>
            </a:endParaRPr>
          </a:p>
        </p:txBody>
      </p:sp>
      <p:pic>
        <p:nvPicPr>
          <p:cNvPr id="16386" name="Picture 2"/>
          <p:cNvPicPr>
            <a:picLocks noChangeAspect="1" noChangeArrowheads="1"/>
          </p:cNvPicPr>
          <p:nvPr/>
        </p:nvPicPr>
        <p:blipFill>
          <a:blip r:embed="rId1" cstate="print"/>
          <a:srcRect/>
          <a:stretch>
            <a:fillRect/>
          </a:stretch>
        </p:blipFill>
        <p:spPr bwMode="auto">
          <a:xfrm>
            <a:off x="251520" y="2492896"/>
            <a:ext cx="8591025" cy="1298823"/>
          </a:xfrm>
          <a:prstGeom prst="rect">
            <a:avLst/>
          </a:prstGeom>
          <a:noFill/>
          <a:ln w="9525">
            <a:noFill/>
            <a:miter lim="800000"/>
            <a:headEnd/>
            <a:tailEnd/>
          </a:ln>
          <a:effectLst/>
        </p:spPr>
      </p:pic>
      <p:pic>
        <p:nvPicPr>
          <p:cNvPr id="16387" name="Picture 3"/>
          <p:cNvPicPr>
            <a:picLocks noChangeAspect="1" noChangeArrowheads="1"/>
          </p:cNvPicPr>
          <p:nvPr/>
        </p:nvPicPr>
        <p:blipFill>
          <a:blip r:embed="rId2" cstate="print"/>
          <a:srcRect/>
          <a:stretch>
            <a:fillRect/>
          </a:stretch>
        </p:blipFill>
        <p:spPr bwMode="auto">
          <a:xfrm>
            <a:off x="2915816" y="4077072"/>
            <a:ext cx="4791075"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入门程序说明</a:t>
            </a:r>
            <a:endParaRPr lang="zh-CN" altLang="en-US" sz="3200" b="1" dirty="0"/>
          </a:p>
        </p:txBody>
      </p:sp>
      <p:sp>
        <p:nvSpPr>
          <p:cNvPr id="4102" name="内容占位符 4"/>
          <p:cNvSpPr>
            <a:spLocks noGrp="1" noChangeArrowheads="1"/>
          </p:cNvSpPr>
          <p:nvPr>
            <p:ph type="subTitle" idx="1"/>
          </p:nvPr>
        </p:nvSpPr>
        <p:spPr>
          <a:xfrm>
            <a:off x="179512" y="1124744"/>
            <a:ext cx="8207896" cy="5040313"/>
          </a:xfrm>
        </p:spPr>
        <p:txBody>
          <a:bodyPr>
            <a:noAutofit/>
          </a:bodyPr>
          <a:lstStyle/>
          <a:p>
            <a:pPr marL="342900" lvl="0" indent="-342900" algn="l"/>
            <a:r>
              <a:rPr lang="en-US" altLang="zh-CN" sz="1800" dirty="0" smtClean="0">
                <a:solidFill>
                  <a:schemeClr val="tx1"/>
                </a:solidFill>
              </a:rPr>
              <a:t>1.</a:t>
            </a:r>
            <a:r>
              <a:rPr lang="zh-CN" altLang="en-US" sz="1800" b="1" dirty="0" smtClean="0">
                <a:solidFill>
                  <a:schemeClr val="tx1"/>
                </a:solidFill>
              </a:rPr>
              <a:t>编译和运行是两回事 </a:t>
            </a:r>
            <a:endParaRPr lang="zh-CN" altLang="en-US" sz="1800" b="1" dirty="0" smtClean="0">
              <a:solidFill>
                <a:schemeClr val="tx1"/>
              </a:solidFill>
            </a:endParaRPr>
          </a:p>
          <a:p>
            <a:pPr marL="342900" lvl="0" indent="-342900" algn="l"/>
            <a:r>
              <a:rPr lang="en-US" altLang="zh-CN" sz="1800" dirty="0" smtClean="0">
                <a:solidFill>
                  <a:schemeClr val="tx1"/>
                </a:solidFill>
              </a:rPr>
              <a:t>	1.</a:t>
            </a:r>
            <a:r>
              <a:rPr lang="zh-CN" altLang="en-US" sz="1800" dirty="0" smtClean="0">
                <a:solidFill>
                  <a:schemeClr val="tx1"/>
                </a:solidFill>
              </a:rPr>
              <a:t>编译：</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是指将我们编写的</a:t>
            </a:r>
            <a:r>
              <a:rPr lang="en-US" altLang="zh-CN" sz="1800" dirty="0" smtClean="0">
                <a:solidFill>
                  <a:schemeClr val="tx1"/>
                </a:solidFill>
              </a:rPr>
              <a:t>Java</a:t>
            </a:r>
            <a:r>
              <a:rPr lang="zh-CN" altLang="en-US" sz="1800" dirty="0" smtClean="0">
                <a:solidFill>
                  <a:schemeClr val="tx1"/>
                </a:solidFill>
              </a:rPr>
              <a:t>源文件翻译成</a:t>
            </a:r>
            <a:r>
              <a:rPr lang="en-US" altLang="zh-CN" sz="1800" dirty="0" smtClean="0">
                <a:solidFill>
                  <a:schemeClr val="tx1"/>
                </a:solidFill>
              </a:rPr>
              <a:t>JVM</a:t>
            </a:r>
            <a:r>
              <a:rPr lang="zh-CN" altLang="en-US" sz="1800" dirty="0" smtClean="0">
                <a:solidFill>
                  <a:schemeClr val="tx1"/>
                </a:solidFill>
              </a:rPr>
              <a:t>认识的</a:t>
            </a:r>
            <a:r>
              <a:rPr lang="en-US" altLang="zh-CN" sz="1800" dirty="0" smtClean="0">
                <a:solidFill>
                  <a:schemeClr val="tx1"/>
                </a:solidFill>
              </a:rPr>
              <a:t>class</a:t>
            </a:r>
            <a:r>
              <a:rPr lang="zh-CN" altLang="en-US" sz="1800" dirty="0" smtClean="0">
                <a:solidFill>
                  <a:schemeClr val="tx1"/>
                </a:solidFill>
              </a:rPr>
              <a:t>文件，在这个过程中， </a:t>
            </a:r>
            <a:r>
              <a:rPr lang="en-US" altLang="zh-CN" sz="1800" dirty="0" err="1" smtClean="0">
                <a:solidFill>
                  <a:schemeClr val="tx1"/>
                </a:solidFill>
              </a:rPr>
              <a:t>javac</a:t>
            </a:r>
            <a:r>
              <a:rPr lang="en-US" altLang="zh-CN" sz="1800" dirty="0" smtClean="0">
                <a:solidFill>
                  <a:schemeClr val="tx1"/>
                </a:solidFill>
              </a:rPr>
              <a:t> </a:t>
            </a:r>
            <a:r>
              <a:rPr lang="zh-CN" altLang="en-US" sz="1800" dirty="0" smtClean="0">
                <a:solidFill>
                  <a:schemeClr val="tx1"/>
                </a:solidFill>
              </a:rPr>
              <a:t>编译器会检查我们</a:t>
            </a:r>
            <a:endParaRPr lang="zh-CN" altLang="en-US" sz="1800" dirty="0" smtClean="0">
              <a:solidFill>
                <a:schemeClr val="tx1"/>
              </a:solidFill>
            </a:endParaRPr>
          </a:p>
          <a:p>
            <a:pPr marL="342900" lvl="0" indent="-342900" algn="l"/>
            <a:r>
              <a:rPr lang="zh-CN" altLang="en-US" sz="1800" dirty="0" smtClean="0">
                <a:solidFill>
                  <a:schemeClr val="tx1"/>
                </a:solidFill>
              </a:rPr>
              <a:t>所写的程序是否有错误，有错误就会提示出来，如果没有错误就会编译成功。</a:t>
            </a:r>
            <a:endParaRPr lang="zh-CN" altLang="en-US" sz="1800" dirty="0" smtClean="0">
              <a:solidFill>
                <a:schemeClr val="tx1"/>
              </a:solidFill>
            </a:endParaRPr>
          </a:p>
          <a:p>
            <a:pPr marL="342900" lvl="0" indent="-342900" algn="l"/>
            <a:endParaRPr lang="en-US" altLang="zh-CN" sz="1800" dirty="0" smtClean="0">
              <a:solidFill>
                <a:schemeClr val="tx1"/>
              </a:solidFill>
            </a:endParaRPr>
          </a:p>
          <a:p>
            <a:pPr marL="342900" lvl="0" indent="-342900" algn="l"/>
            <a:r>
              <a:rPr lang="en-US" altLang="zh-CN" sz="1800" dirty="0" smtClean="0">
                <a:solidFill>
                  <a:schemeClr val="tx1"/>
                </a:solidFill>
              </a:rPr>
              <a:t>	2.</a:t>
            </a:r>
            <a:r>
              <a:rPr lang="zh-CN" altLang="en-US" sz="1800" dirty="0" smtClean="0">
                <a:solidFill>
                  <a:schemeClr val="tx1"/>
                </a:solidFill>
              </a:rPr>
              <a:t>运行：</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是指将 </a:t>
            </a:r>
            <a:r>
              <a:rPr lang="en-US" altLang="zh-CN" sz="1800" dirty="0" smtClean="0">
                <a:solidFill>
                  <a:schemeClr val="tx1"/>
                </a:solidFill>
              </a:rPr>
              <a:t>class</a:t>
            </a:r>
            <a:r>
              <a:rPr lang="zh-CN" altLang="en-US" sz="1800" dirty="0" smtClean="0">
                <a:solidFill>
                  <a:schemeClr val="tx1"/>
                </a:solidFill>
              </a:rPr>
              <a:t>文件 交给</a:t>
            </a:r>
            <a:r>
              <a:rPr lang="en-US" altLang="zh-CN" sz="1800" dirty="0" smtClean="0">
                <a:solidFill>
                  <a:schemeClr val="tx1"/>
                </a:solidFill>
              </a:rPr>
              <a:t>JVM</a:t>
            </a:r>
            <a:r>
              <a:rPr lang="zh-CN" altLang="en-US" sz="1800" dirty="0" smtClean="0">
                <a:solidFill>
                  <a:schemeClr val="tx1"/>
                </a:solidFill>
              </a:rPr>
              <a:t>去运行，此时</a:t>
            </a:r>
            <a:r>
              <a:rPr lang="en-US" altLang="zh-CN" sz="1800" dirty="0" smtClean="0">
                <a:solidFill>
                  <a:schemeClr val="tx1"/>
                </a:solidFill>
              </a:rPr>
              <a:t>JVM</a:t>
            </a:r>
            <a:r>
              <a:rPr lang="zh-CN" altLang="en-US" sz="1800" dirty="0" smtClean="0">
                <a:solidFill>
                  <a:schemeClr val="tx1"/>
                </a:solidFill>
              </a:rPr>
              <a:t>就会去执行我们编写的程序了。</a:t>
            </a:r>
            <a:endParaRPr lang="zh-CN" altLang="en-US" sz="1800" dirty="0" smtClean="0">
              <a:solidFill>
                <a:schemeClr val="tx1"/>
              </a:solidFill>
            </a:endParaRPr>
          </a:p>
          <a:p>
            <a:pPr marL="342900" lvl="0" indent="-342900" algn="l"/>
            <a:endParaRPr lang="zh-CN" altLang="en-US" sz="1800" dirty="0" smtClean="0">
              <a:solidFill>
                <a:schemeClr val="tx1"/>
              </a:solidFill>
            </a:endParaRPr>
          </a:p>
          <a:p>
            <a:pPr marL="342900" lvl="0" indent="-342900" algn="l"/>
            <a:r>
              <a:rPr lang="en-US" altLang="zh-CN" sz="1800" dirty="0" smtClean="0">
                <a:solidFill>
                  <a:schemeClr val="tx1"/>
                </a:solidFill>
              </a:rPr>
              <a:t>	3.main</a:t>
            </a:r>
            <a:r>
              <a:rPr lang="zh-CN" altLang="en-US" sz="1800" dirty="0" smtClean="0">
                <a:solidFill>
                  <a:schemeClr val="tx1"/>
                </a:solidFill>
              </a:rPr>
              <a:t>方法：</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称为主方法。写法是固定格式不可以更改。</a:t>
            </a:r>
            <a:r>
              <a:rPr lang="en-US" altLang="zh-CN" sz="1800" dirty="0" smtClean="0">
                <a:solidFill>
                  <a:schemeClr val="tx1"/>
                </a:solidFill>
              </a:rPr>
              <a:t>main</a:t>
            </a:r>
            <a:r>
              <a:rPr lang="zh-CN" altLang="en-US" sz="1800" dirty="0" smtClean="0">
                <a:solidFill>
                  <a:schemeClr val="tx1"/>
                </a:solidFill>
              </a:rPr>
              <a:t>方法是程序的入口点或起始点，无论我们编写多少程序，</a:t>
            </a:r>
            <a:r>
              <a:rPr lang="en-US" altLang="zh-CN" sz="1800" dirty="0" smtClean="0">
                <a:solidFill>
                  <a:schemeClr val="tx1"/>
                </a:solidFill>
              </a:rPr>
              <a:t>JVM</a:t>
            </a:r>
            <a:r>
              <a:rPr lang="zh-CN" altLang="en-US" sz="1800" dirty="0" smtClean="0">
                <a:solidFill>
                  <a:schemeClr val="tx1"/>
                </a:solidFill>
              </a:rPr>
              <a:t>在运行的时候，都会从</a:t>
            </a:r>
            <a:r>
              <a:rPr lang="en-US" altLang="zh-CN" sz="1800" dirty="0" smtClean="0">
                <a:solidFill>
                  <a:schemeClr val="tx1"/>
                </a:solidFill>
              </a:rPr>
              <a:t>main</a:t>
            </a:r>
            <a:r>
              <a:rPr lang="zh-CN" altLang="en-US" sz="1800" dirty="0" smtClean="0">
                <a:solidFill>
                  <a:schemeClr val="tx1"/>
                </a:solidFill>
              </a:rPr>
              <a:t>方法这里开始执行。 </a:t>
            </a:r>
            <a:r>
              <a:rPr lang="en-US" altLang="zh-CN" sz="1800" dirty="0" smtClean="0">
                <a:solidFill>
                  <a:schemeClr val="tx1"/>
                </a:solidFill>
              </a:rPr>
              <a:t>	</a:t>
            </a:r>
            <a:endParaRPr lang="en-US" altLang="zh-CN" sz="1800" dirty="0" smtClean="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关键字</a:t>
            </a:r>
            <a:r>
              <a:rPr lang="en-US" altLang="zh-CN" sz="3200" b="1" dirty="0" smtClean="0"/>
              <a:t>keywords</a:t>
            </a:r>
            <a:endParaRPr lang="zh-CN" altLang="en-US" sz="3200" b="1" dirty="0"/>
          </a:p>
        </p:txBody>
      </p:sp>
      <p:sp>
        <p:nvSpPr>
          <p:cNvPr id="4102" name="内容占位符 4"/>
          <p:cNvSpPr>
            <a:spLocks noGrp="1" noChangeArrowheads="1"/>
          </p:cNvSpPr>
          <p:nvPr>
            <p:ph type="subTitle" idx="1"/>
          </p:nvPr>
        </p:nvSpPr>
        <p:spPr>
          <a:xfrm>
            <a:off x="179512" y="1124744"/>
            <a:ext cx="8207896" cy="5040313"/>
          </a:xfrm>
        </p:spPr>
        <p:txBody>
          <a:bodyPr>
            <a:noAutofit/>
          </a:bodyPr>
          <a:lstStyle/>
          <a:p>
            <a:pPr marL="342900" lvl="0" indent="-342900" algn="l"/>
            <a:r>
              <a:rPr lang="zh-CN" altLang="en-US" sz="1800" dirty="0" smtClean="0">
                <a:solidFill>
                  <a:schemeClr val="tx1"/>
                </a:solidFill>
              </a:rPr>
              <a:t>      关</a:t>
            </a:r>
            <a:r>
              <a:rPr lang="zh-CN" altLang="en-US" sz="1800" dirty="0" smtClean="0">
                <a:solidFill>
                  <a:schemeClr val="tx1"/>
                </a:solidFill>
              </a:rPr>
              <a:t>键字：是指在程序中，</a:t>
            </a:r>
            <a:r>
              <a:rPr lang="en-US" altLang="zh-CN" sz="1800" dirty="0" smtClean="0">
                <a:solidFill>
                  <a:schemeClr val="tx1"/>
                </a:solidFill>
              </a:rPr>
              <a:t>Java</a:t>
            </a:r>
            <a:r>
              <a:rPr lang="zh-CN" altLang="en-US" sz="1800" dirty="0" smtClean="0">
                <a:solidFill>
                  <a:schemeClr val="tx1"/>
                </a:solidFill>
              </a:rPr>
              <a:t>已经定义好的单词，具有特殊含义。</a:t>
            </a:r>
            <a:endParaRPr lang="zh-CN" altLang="en-US" sz="1800" dirty="0" smtClean="0">
              <a:solidFill>
                <a:schemeClr val="tx1"/>
              </a:solidFill>
            </a:endParaRPr>
          </a:p>
          <a:p>
            <a:pPr marL="342900" lvl="0" indent="-342900" algn="l"/>
            <a:r>
              <a:rPr lang="en-US" altLang="zh-CN" sz="1800" dirty="0" smtClean="0">
                <a:solidFill>
                  <a:schemeClr val="tx1"/>
                </a:solidFill>
              </a:rPr>
              <a:t>	</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en-US" altLang="zh-CN" sz="1800" dirty="0" err="1" smtClean="0">
                <a:solidFill>
                  <a:schemeClr val="tx1"/>
                </a:solidFill>
              </a:rPr>
              <a:t>HelloWorld</a:t>
            </a:r>
            <a:r>
              <a:rPr lang="zh-CN" altLang="en-US" sz="1800" dirty="0" smtClean="0">
                <a:solidFill>
                  <a:schemeClr val="tx1"/>
                </a:solidFill>
              </a:rPr>
              <a:t>案例中，出现的关键字有 </a:t>
            </a:r>
            <a:r>
              <a:rPr lang="en-US" altLang="zh-CN" sz="1800" dirty="0" smtClean="0">
                <a:solidFill>
                  <a:schemeClr val="tx1"/>
                </a:solidFill>
              </a:rPr>
              <a:t>public </a:t>
            </a:r>
            <a:r>
              <a:rPr lang="zh-CN" altLang="en-US" sz="1800" dirty="0" smtClean="0">
                <a:solidFill>
                  <a:schemeClr val="tx1"/>
                </a:solidFill>
              </a:rPr>
              <a:t>、 </a:t>
            </a:r>
            <a:r>
              <a:rPr lang="en-US" altLang="zh-CN" sz="1800" dirty="0" smtClean="0">
                <a:solidFill>
                  <a:schemeClr val="tx1"/>
                </a:solidFill>
              </a:rPr>
              <a:t>class </a:t>
            </a:r>
            <a:r>
              <a:rPr lang="zh-CN" altLang="en-US" sz="1800" dirty="0" smtClean="0">
                <a:solidFill>
                  <a:schemeClr val="tx1"/>
                </a:solidFill>
              </a:rPr>
              <a:t>、 </a:t>
            </a:r>
            <a:r>
              <a:rPr lang="en-US" altLang="zh-CN" sz="1800" dirty="0" smtClean="0">
                <a:solidFill>
                  <a:schemeClr val="tx1"/>
                </a:solidFill>
              </a:rPr>
              <a:t>static </a:t>
            </a:r>
            <a:r>
              <a:rPr lang="zh-CN" altLang="en-US" sz="1800" dirty="0" smtClean="0">
                <a:solidFill>
                  <a:schemeClr val="tx1"/>
                </a:solidFill>
              </a:rPr>
              <a:t>、 </a:t>
            </a:r>
            <a:r>
              <a:rPr lang="en-US" altLang="zh-CN" sz="1800" dirty="0" smtClean="0">
                <a:solidFill>
                  <a:schemeClr val="tx1"/>
                </a:solidFill>
              </a:rPr>
              <a:t>void </a:t>
            </a:r>
            <a:r>
              <a:rPr lang="zh-CN" altLang="en-US" sz="1800" dirty="0" smtClean="0">
                <a:solidFill>
                  <a:schemeClr val="tx1"/>
                </a:solidFill>
              </a:rPr>
              <a:t>等，这些单词已经被</a:t>
            </a:r>
            <a:r>
              <a:rPr lang="en-US" altLang="zh-CN" sz="1800" dirty="0" smtClean="0">
                <a:solidFill>
                  <a:schemeClr val="tx1"/>
                </a:solidFill>
              </a:rPr>
              <a:t>Java</a:t>
            </a:r>
            <a:r>
              <a:rPr lang="zh-CN" altLang="en-US" sz="1800" dirty="0" smtClean="0">
                <a:solidFill>
                  <a:schemeClr val="tx1"/>
                </a:solidFill>
              </a:rPr>
              <a:t>定义好，全部都是小写字母，</a:t>
            </a:r>
            <a:r>
              <a:rPr lang="en-US" altLang="zh-CN" sz="1800" dirty="0" smtClean="0">
                <a:solidFill>
                  <a:schemeClr val="tx1"/>
                </a:solidFill>
              </a:rPr>
              <a:t>notepad++</a:t>
            </a:r>
            <a:r>
              <a:rPr lang="zh-CN" altLang="en-US" sz="1800" dirty="0" smtClean="0">
                <a:solidFill>
                  <a:schemeClr val="tx1"/>
                </a:solidFill>
              </a:rPr>
              <a:t>中颜色特殊。</a:t>
            </a:r>
            <a:endParaRPr lang="en-US" altLang="zh-CN" sz="1800" dirty="0" smtClean="0">
              <a:solidFill>
                <a:schemeClr val="tx1"/>
              </a:solidFill>
            </a:endParaRPr>
          </a:p>
          <a:p>
            <a:pPr marL="342900" lvl="0" indent="-342900" algn="l"/>
            <a:endParaRPr lang="zh-CN" altLang="en-US"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关键字比较多，不能死记硬背，学到哪里记到哪里即可。</a:t>
            </a:r>
            <a:endParaRPr lang="en-US" altLang="zh-CN" sz="1800" dirty="0" smtClean="0">
              <a:solidFill>
                <a:schemeClr val="tx1"/>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189359" y="365125"/>
            <a:ext cx="8271073" cy="882650"/>
          </a:xfrm>
        </p:spPr>
        <p:txBody>
          <a:bodyPr anchor="ctr">
            <a:normAutofit/>
          </a:bodyPr>
          <a:lstStyle/>
          <a:p>
            <a:pPr algn="l"/>
            <a:r>
              <a:rPr lang="zh-CN" altLang="en-US" sz="3200" b="1" dirty="0" smtClean="0"/>
              <a:t>标识符 </a:t>
            </a:r>
            <a:endParaRPr lang="zh-CN" altLang="en-US" sz="3200" b="1" dirty="0"/>
          </a:p>
        </p:txBody>
      </p:sp>
      <p:sp>
        <p:nvSpPr>
          <p:cNvPr id="4102" name="内容占位符 4"/>
          <p:cNvSpPr>
            <a:spLocks noGrp="1" noChangeArrowheads="1"/>
          </p:cNvSpPr>
          <p:nvPr>
            <p:ph type="subTitle" idx="1"/>
          </p:nvPr>
        </p:nvSpPr>
        <p:spPr>
          <a:xfrm>
            <a:off x="179512" y="1124744"/>
            <a:ext cx="8207896" cy="5040313"/>
          </a:xfrm>
        </p:spPr>
        <p:txBody>
          <a:bodyPr>
            <a:noAutofit/>
          </a:bodyPr>
          <a:lstStyle/>
          <a:p>
            <a:pPr marL="342900" lvl="0" indent="-342900" algn="l"/>
            <a:r>
              <a:rPr lang="zh-CN" altLang="en-US" sz="1800" dirty="0" smtClean="0">
                <a:solidFill>
                  <a:schemeClr val="tx1"/>
                </a:solidFill>
              </a:rPr>
              <a:t>标识符：</a:t>
            </a:r>
            <a:endParaRPr lang="en-US" altLang="zh-CN" sz="1800" dirty="0" smtClean="0">
              <a:solidFill>
                <a:schemeClr val="tx1"/>
              </a:solidFill>
            </a:endParaRPr>
          </a:p>
          <a:p>
            <a:pPr marL="342900" lvl="0" indent="-342900" algn="l"/>
            <a:r>
              <a:rPr lang="en-US" altLang="zh-CN" sz="1800" dirty="0" smtClean="0">
                <a:solidFill>
                  <a:schemeClr val="tx1"/>
                </a:solidFill>
              </a:rPr>
              <a:t>	</a:t>
            </a:r>
            <a:r>
              <a:rPr lang="zh-CN" altLang="en-US" sz="1800" dirty="0" smtClean="0">
                <a:solidFill>
                  <a:schemeClr val="tx1"/>
                </a:solidFill>
              </a:rPr>
              <a:t>是指在程序中，我们自己定义内容。比如类的名字、方法的名字和变量的名字等等，都是标识符。</a:t>
            </a:r>
            <a:endParaRPr lang="zh-CN" altLang="en-US" sz="1800" dirty="0" smtClean="0">
              <a:solidFill>
                <a:schemeClr val="tx1"/>
              </a:solidFill>
            </a:endParaRPr>
          </a:p>
          <a:p>
            <a:pPr marL="342900" lvl="0" indent="-342900" algn="l"/>
            <a:r>
              <a:rPr lang="en-US" altLang="zh-CN" sz="1800" dirty="0" smtClean="0">
                <a:solidFill>
                  <a:schemeClr val="tx1"/>
                </a:solidFill>
              </a:rPr>
              <a:t>	1.HelloWorld</a:t>
            </a:r>
            <a:r>
              <a:rPr lang="zh-CN" altLang="en-US" sz="1800" dirty="0" smtClean="0">
                <a:solidFill>
                  <a:schemeClr val="tx1"/>
                </a:solidFill>
              </a:rPr>
              <a:t>案例中，出现的标识符有类名字 </a:t>
            </a:r>
            <a:r>
              <a:rPr lang="en-US" altLang="zh-CN" sz="1800" dirty="0" err="1" smtClean="0">
                <a:solidFill>
                  <a:schemeClr val="tx1"/>
                </a:solidFill>
              </a:rPr>
              <a:t>HelloWorld</a:t>
            </a:r>
            <a:r>
              <a:rPr lang="en-US" altLang="zh-CN" sz="1800" dirty="0" smtClean="0">
                <a:solidFill>
                  <a:schemeClr val="tx1"/>
                </a:solidFill>
              </a:rPr>
              <a:t> </a:t>
            </a:r>
            <a:r>
              <a:rPr lang="zh-CN" altLang="en-US" sz="1800" dirty="0" smtClean="0">
                <a:solidFill>
                  <a:schemeClr val="tx1"/>
                </a:solidFill>
              </a:rPr>
              <a:t>。</a:t>
            </a:r>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r>
              <a:rPr lang="zh-CN" altLang="en-US" sz="1800" dirty="0" smtClean="0">
                <a:solidFill>
                  <a:schemeClr val="tx1"/>
                </a:solidFill>
              </a:rPr>
              <a:t>命名规则： 硬性要求</a:t>
            </a:r>
            <a:endParaRPr lang="zh-CN" altLang="en-US" sz="1800" dirty="0" smtClean="0">
              <a:solidFill>
                <a:schemeClr val="tx1"/>
              </a:solidFill>
            </a:endParaRPr>
          </a:p>
          <a:p>
            <a:pPr marL="342900" lvl="0" indent="-342900" algn="l"/>
            <a:r>
              <a:rPr lang="en-US" altLang="zh-CN" sz="1800" dirty="0" smtClean="0">
                <a:solidFill>
                  <a:schemeClr val="tx1"/>
                </a:solidFill>
              </a:rPr>
              <a:t>	1.</a:t>
            </a:r>
            <a:r>
              <a:rPr lang="zh-CN" altLang="en-US" sz="1800" dirty="0" smtClean="0">
                <a:solidFill>
                  <a:schemeClr val="tx1"/>
                </a:solidFill>
              </a:rPr>
              <a:t>标识符可以包含 英文字母</a:t>
            </a:r>
            <a:r>
              <a:rPr lang="en-US" altLang="zh-CN" sz="1800" dirty="0" smtClean="0">
                <a:solidFill>
                  <a:schemeClr val="tx1"/>
                </a:solidFill>
              </a:rPr>
              <a:t>26</a:t>
            </a:r>
            <a:r>
              <a:rPr lang="zh-CN" altLang="en-US" sz="1800" dirty="0" smtClean="0">
                <a:solidFill>
                  <a:schemeClr val="tx1"/>
                </a:solidFill>
              </a:rPr>
              <a:t>个</a:t>
            </a:r>
            <a:r>
              <a:rPr lang="en-US" altLang="zh-CN" sz="1800" dirty="0" smtClean="0">
                <a:solidFill>
                  <a:schemeClr val="tx1"/>
                </a:solidFill>
              </a:rPr>
              <a:t>(</a:t>
            </a:r>
            <a:r>
              <a:rPr lang="zh-CN" altLang="en-US" sz="1800" dirty="0" smtClean="0">
                <a:solidFill>
                  <a:schemeClr val="tx1"/>
                </a:solidFill>
              </a:rPr>
              <a:t>区分大小写</a:t>
            </a:r>
            <a:r>
              <a:rPr lang="en-US" altLang="zh-CN" sz="1800" dirty="0" smtClean="0">
                <a:solidFill>
                  <a:schemeClr val="tx1"/>
                </a:solidFill>
              </a:rPr>
              <a:t>) </a:t>
            </a:r>
            <a:r>
              <a:rPr lang="zh-CN" altLang="en-US" sz="1800" dirty="0" smtClean="0">
                <a:solidFill>
                  <a:schemeClr val="tx1"/>
                </a:solidFill>
              </a:rPr>
              <a:t>、 </a:t>
            </a:r>
            <a:r>
              <a:rPr lang="en-US" altLang="zh-CN" sz="1800" dirty="0" smtClean="0">
                <a:solidFill>
                  <a:schemeClr val="tx1"/>
                </a:solidFill>
              </a:rPr>
              <a:t>0-9</a:t>
            </a:r>
            <a:r>
              <a:rPr lang="zh-CN" altLang="en-US" sz="1800" dirty="0" smtClean="0">
                <a:solidFill>
                  <a:schemeClr val="tx1"/>
                </a:solidFill>
              </a:rPr>
              <a:t>数字 、 </a:t>
            </a:r>
            <a:r>
              <a:rPr lang="en-US" altLang="zh-CN" sz="1800" dirty="0" smtClean="0">
                <a:solidFill>
                  <a:schemeClr val="tx1"/>
                </a:solidFill>
              </a:rPr>
              <a:t>$</a:t>
            </a:r>
            <a:r>
              <a:rPr lang="zh-CN" altLang="en-US" sz="1800" dirty="0" smtClean="0">
                <a:solidFill>
                  <a:schemeClr val="tx1"/>
                </a:solidFill>
              </a:rPr>
              <a:t>（美元符号） 和 </a:t>
            </a:r>
            <a:r>
              <a:rPr lang="en-US" altLang="zh-CN" sz="1800" dirty="0" smtClean="0">
                <a:solidFill>
                  <a:schemeClr val="tx1"/>
                </a:solidFill>
              </a:rPr>
              <a:t>_</a:t>
            </a:r>
            <a:r>
              <a:rPr lang="zh-CN" altLang="en-US" sz="1800" dirty="0" smtClean="0">
                <a:solidFill>
                  <a:schemeClr val="tx1"/>
                </a:solidFill>
              </a:rPr>
              <a:t>（下划线） 。</a:t>
            </a:r>
            <a:endParaRPr lang="zh-CN" altLang="en-US" sz="1800" dirty="0" smtClean="0">
              <a:solidFill>
                <a:schemeClr val="tx1"/>
              </a:solidFill>
            </a:endParaRPr>
          </a:p>
          <a:p>
            <a:pPr marL="342900" lvl="0" indent="-342900" algn="l"/>
            <a:r>
              <a:rPr lang="en-US" altLang="zh-CN" sz="1800" dirty="0" smtClean="0">
                <a:solidFill>
                  <a:schemeClr val="tx1"/>
                </a:solidFill>
              </a:rPr>
              <a:t>	2.</a:t>
            </a:r>
            <a:r>
              <a:rPr lang="zh-CN" altLang="en-US" sz="1800" dirty="0" smtClean="0">
                <a:solidFill>
                  <a:schemeClr val="tx1"/>
                </a:solidFill>
              </a:rPr>
              <a:t>标识符不能以数字开头。</a:t>
            </a:r>
            <a:endParaRPr lang="zh-CN" altLang="en-US" sz="1800" dirty="0" smtClean="0">
              <a:solidFill>
                <a:schemeClr val="tx1"/>
              </a:solidFill>
            </a:endParaRPr>
          </a:p>
          <a:p>
            <a:pPr marL="342900" lvl="0" indent="-342900" algn="l"/>
            <a:r>
              <a:rPr lang="en-US" altLang="zh-CN" sz="1800" dirty="0" smtClean="0">
                <a:solidFill>
                  <a:schemeClr val="tx1"/>
                </a:solidFill>
              </a:rPr>
              <a:t>	3.</a:t>
            </a:r>
            <a:r>
              <a:rPr lang="zh-CN" altLang="en-US" sz="1800" dirty="0" smtClean="0">
                <a:solidFill>
                  <a:schemeClr val="tx1"/>
                </a:solidFill>
              </a:rPr>
              <a:t>标识符不能是关键字。</a:t>
            </a:r>
            <a:endParaRPr lang="en-US" altLang="zh-CN" sz="1800" dirty="0" smtClean="0">
              <a:solidFill>
                <a:schemeClr val="tx1"/>
              </a:solidFill>
            </a:endParaRPr>
          </a:p>
          <a:p>
            <a:pPr marL="342900" lvl="0" indent="-342900" algn="l"/>
            <a:endParaRPr lang="en-US" altLang="zh-CN" sz="1800" dirty="0" smtClean="0">
              <a:solidFill>
                <a:schemeClr val="tx1"/>
              </a:solidFill>
            </a:endParaRPr>
          </a:p>
          <a:p>
            <a:pPr marL="342900" lvl="0" indent="-342900" algn="l"/>
            <a:r>
              <a:rPr lang="zh-CN" altLang="en-US" sz="1800" dirty="0" smtClean="0">
                <a:solidFill>
                  <a:schemeClr val="tx1"/>
                </a:solidFill>
              </a:rPr>
              <a:t>命名规范： 软性建议</a:t>
            </a:r>
            <a:endParaRPr lang="zh-CN" altLang="en-US" sz="1800" dirty="0" smtClean="0">
              <a:solidFill>
                <a:schemeClr val="tx1"/>
              </a:solidFill>
            </a:endParaRPr>
          </a:p>
          <a:p>
            <a:pPr marL="342900" lvl="0" indent="-342900" algn="l"/>
            <a:r>
              <a:rPr lang="en-US" altLang="zh-CN" sz="1800" dirty="0" smtClean="0">
                <a:solidFill>
                  <a:schemeClr val="tx1"/>
                </a:solidFill>
              </a:rPr>
              <a:t>	1.</a:t>
            </a:r>
            <a:r>
              <a:rPr lang="zh-CN" altLang="en-US" sz="1800" dirty="0" smtClean="0">
                <a:solidFill>
                  <a:schemeClr val="tx1"/>
                </a:solidFill>
              </a:rPr>
              <a:t>类名规范：首字母大写，后面每个单词首字母大写（大驼峰式）。</a:t>
            </a:r>
            <a:endParaRPr lang="zh-CN" altLang="en-US" sz="1800" dirty="0" smtClean="0">
              <a:solidFill>
                <a:schemeClr val="tx1"/>
              </a:solidFill>
            </a:endParaRPr>
          </a:p>
          <a:p>
            <a:pPr marL="342900" lvl="0" indent="-342900" algn="l"/>
            <a:r>
              <a:rPr lang="en-US" altLang="zh-CN" sz="1800" dirty="0" smtClean="0">
                <a:solidFill>
                  <a:schemeClr val="tx1"/>
                </a:solidFill>
              </a:rPr>
              <a:t>	2.</a:t>
            </a:r>
            <a:r>
              <a:rPr lang="zh-CN" altLang="en-US" sz="1800" dirty="0" smtClean="0">
                <a:solidFill>
                  <a:schemeClr val="tx1"/>
                </a:solidFill>
              </a:rPr>
              <a:t>方法名规范： 首字母小写，后面每个单词首字母大写（小驼峰式）。</a:t>
            </a:r>
            <a:endParaRPr lang="zh-CN" altLang="en-US" sz="1800" dirty="0" smtClean="0">
              <a:solidFill>
                <a:schemeClr val="tx1"/>
              </a:solidFill>
            </a:endParaRPr>
          </a:p>
          <a:p>
            <a:pPr marL="342900" lvl="0" indent="-342900" algn="l"/>
            <a:r>
              <a:rPr lang="en-US" altLang="zh-CN" sz="1800" dirty="0" smtClean="0">
                <a:solidFill>
                  <a:schemeClr val="tx1"/>
                </a:solidFill>
              </a:rPr>
              <a:t>	3.</a:t>
            </a:r>
            <a:r>
              <a:rPr lang="zh-CN" altLang="en-US" sz="1800" dirty="0" smtClean="0">
                <a:solidFill>
                  <a:schemeClr val="tx1"/>
                </a:solidFill>
              </a:rPr>
              <a:t>变量名规范：全部小写。</a:t>
            </a:r>
            <a:endParaRPr lang="en-US" altLang="zh-CN" sz="1800" dirty="0" smtClean="0">
              <a:solidFill>
                <a:schemeClr val="tx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3"/>
          <p:cNvSpPr>
            <a:spLocks noGrp="1" noChangeArrowheads="1"/>
          </p:cNvSpPr>
          <p:nvPr>
            <p:ph type="ctrTitle"/>
          </p:nvPr>
        </p:nvSpPr>
        <p:spPr>
          <a:xfrm>
            <a:off x="1115616" y="2204864"/>
            <a:ext cx="6858000" cy="2016125"/>
          </a:xfrm>
        </p:spPr>
        <p:txBody>
          <a:bodyPr/>
          <a:lstStyle/>
          <a:p>
            <a:pPr eaLnBrk="1" hangingPunct="1"/>
            <a:r>
              <a:rPr lang="en-US" altLang="zh-CN" dirty="0" smtClean="0">
                <a:solidFill>
                  <a:srgbClr val="004545"/>
                </a:solidFill>
                <a:latin typeface="Segoe UI Light" panose="020B0502040204020203" pitchFamily="34" charset="0"/>
                <a:ea typeface="黑体" panose="02010609060101010101" pitchFamily="49" charset="-122"/>
                <a:sym typeface="Segoe UI Light" panose="020B0502040204020203" pitchFamily="34" charset="0"/>
              </a:rPr>
              <a:t>Thanks</a:t>
            </a:r>
            <a:endParaRPr lang="zh-CN" altLang="en-US" dirty="0" smtClean="0">
              <a:solidFill>
                <a:srgbClr val="004545"/>
              </a:solidFill>
              <a:latin typeface="Segoe UI Light" panose="020B0502040204020203" pitchFamily="34" charset="0"/>
              <a:ea typeface="黑体" panose="02010609060101010101" pitchFamily="49" charset="-122"/>
              <a:sym typeface="Segoe UI Light" panose="020B0502040204020203"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t>对学员的建议</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、记笔记，加注释，写总结</a:t>
            </a:r>
            <a:endParaRPr lang="zh-CN" altLang="en-US" sz="2000" dirty="0" smtClean="0">
              <a:solidFill>
                <a:schemeClr val="tx1"/>
              </a:solidFill>
              <a:latin typeface="宋体" panose="02010600030101010101" pitchFamily="2" charset="-122"/>
              <a:ea typeface="宋体" panose="02010600030101010101" pitchFamily="2" charset="-122"/>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2</a:t>
            </a:r>
            <a:r>
              <a:rPr lang="zh-CN" altLang="en-US" sz="2000" dirty="0" smtClean="0">
                <a:solidFill>
                  <a:schemeClr val="tx1"/>
                </a:solidFill>
                <a:latin typeface="宋体" panose="02010600030101010101" pitchFamily="2" charset="-122"/>
                <a:ea typeface="宋体" panose="02010600030101010101" pitchFamily="2" charset="-122"/>
                <a:sym typeface="+mn-ea"/>
              </a:rPr>
              <a:t>、不要完全依赖于书和教材</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3</a:t>
            </a:r>
            <a:r>
              <a:rPr lang="zh-CN" altLang="en-US" sz="2000" dirty="0" smtClean="0">
                <a:solidFill>
                  <a:schemeClr val="tx1"/>
                </a:solidFill>
                <a:latin typeface="宋体" panose="02010600030101010101" pitchFamily="2" charset="-122"/>
                <a:ea typeface="宋体" panose="02010600030101010101" pitchFamily="2" charset="-122"/>
                <a:sym typeface="+mn-ea"/>
              </a:rPr>
              <a:t>、建立有效的学习方法</a:t>
            </a:r>
            <a:endParaRPr lang="zh-CN" altLang="en-US" sz="2000" dirty="0" smtClean="0">
              <a:solidFill>
                <a:schemeClr val="tx1"/>
              </a:solidFill>
              <a:latin typeface="宋体" panose="02010600030101010101" pitchFamily="2" charset="-122"/>
              <a:ea typeface="宋体" panose="02010600030101010101" pitchFamily="2" charset="-122"/>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4</a:t>
            </a:r>
            <a:r>
              <a:rPr lang="zh-CN" altLang="en-US" sz="2000" dirty="0" smtClean="0">
                <a:solidFill>
                  <a:schemeClr val="tx1"/>
                </a:solidFill>
                <a:latin typeface="宋体" panose="02010600030101010101" pitchFamily="2" charset="-122"/>
                <a:ea typeface="宋体" panose="02010600030101010101" pitchFamily="2" charset="-122"/>
                <a:sym typeface="+mn-ea"/>
              </a:rPr>
              <a:t>、学习软件编程的捷径--敲，狂敲！！</a:t>
            </a:r>
            <a:endParaRPr lang="en-US" altLang="x-none" sz="2000" dirty="0" smtClean="0">
              <a:solidFill>
                <a:schemeClr val="tx1"/>
              </a:solidFill>
              <a:latin typeface="宋体" panose="02010600030101010101" pitchFamily="2" charset="-122"/>
              <a:ea typeface="宋体" panose="02010600030101010101" pitchFamily="2" charset="-122"/>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5</a:t>
            </a:r>
            <a:r>
              <a:rPr lang="zh-CN" altLang="en-US" sz="2000" dirty="0" smtClean="0">
                <a:solidFill>
                  <a:schemeClr val="tx1"/>
                </a:solidFill>
                <a:latin typeface="宋体" panose="02010600030101010101" pitchFamily="2" charset="-122"/>
                <a:ea typeface="宋体" panose="02010600030101010101" pitchFamily="2" charset="-122"/>
                <a:sym typeface="+mn-ea"/>
              </a:rPr>
              <a:t>、练好打字</a:t>
            </a:r>
            <a:r>
              <a:rPr lang="en-US" altLang="x-none" sz="2000" dirty="0" smtClean="0">
                <a:solidFill>
                  <a:schemeClr val="tx1"/>
                </a:solidFill>
                <a:latin typeface="宋体" panose="02010600030101010101" pitchFamily="2" charset="-122"/>
                <a:ea typeface="宋体" panose="02010600030101010101" pitchFamily="2" charset="-122"/>
                <a:sym typeface="+mn-ea"/>
              </a:rPr>
              <a:t>(</a:t>
            </a:r>
            <a:r>
              <a:rPr lang="zh-CN" altLang="en-US" sz="2000" dirty="0" smtClean="0">
                <a:solidFill>
                  <a:schemeClr val="tx1"/>
                </a:solidFill>
                <a:latin typeface="宋体" panose="02010600030101010101" pitchFamily="2" charset="-122"/>
                <a:ea typeface="宋体" panose="02010600030101010101" pitchFamily="2" charset="-122"/>
                <a:sym typeface="+mn-ea"/>
              </a:rPr>
              <a:t>金山打字通</a:t>
            </a:r>
            <a:r>
              <a:rPr lang="en-US" altLang="x-none" sz="2000" dirty="0" smtClean="0">
                <a:solidFill>
                  <a:schemeClr val="tx1"/>
                </a:solidFill>
                <a:latin typeface="宋体" panose="02010600030101010101" pitchFamily="2" charset="-122"/>
                <a:ea typeface="宋体" panose="02010600030101010101" pitchFamily="2" charset="-122"/>
                <a:sym typeface="+mn-ea"/>
              </a:rPr>
              <a:t>)</a:t>
            </a:r>
            <a:endParaRPr lang="zh-CN" altLang="en-US" sz="2000" dirty="0" smtClean="0">
              <a:solidFill>
                <a:schemeClr val="tx1"/>
              </a:solidFill>
              <a:latin typeface="宋体" panose="02010600030101010101" pitchFamily="2" charset="-122"/>
              <a:ea typeface="宋体" panose="02010600030101010101" pitchFamily="2" charset="-122"/>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6</a:t>
            </a:r>
            <a:r>
              <a:rPr lang="zh-CN" altLang="en-US" sz="2000" dirty="0" smtClean="0">
                <a:solidFill>
                  <a:schemeClr val="tx1"/>
                </a:solidFill>
                <a:latin typeface="宋体" panose="02010600030101010101" pitchFamily="2" charset="-122"/>
                <a:ea typeface="宋体" panose="02010600030101010101" pitchFamily="2" charset="-122"/>
                <a:sym typeface="+mn-ea"/>
              </a:rPr>
              <a:t>、如果学习上出现问题，欢迎大家随时与我交流</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7</a:t>
            </a:r>
            <a:r>
              <a:rPr lang="zh-CN" altLang="en-US" sz="2000" dirty="0" smtClean="0">
                <a:solidFill>
                  <a:schemeClr val="tx1"/>
                </a:solidFill>
                <a:latin typeface="宋体" panose="02010600030101010101" pitchFamily="2" charset="-122"/>
                <a:ea typeface="宋体" panose="02010600030101010101" pitchFamily="2" charset="-122"/>
                <a:sym typeface="+mn-ea"/>
              </a:rPr>
              <a:t>、</a:t>
            </a:r>
            <a:r>
              <a:rPr lang="en-US" altLang="zh-CN" sz="2000" dirty="0" smtClean="0">
                <a:solidFill>
                  <a:schemeClr val="tx1"/>
                </a:solidFill>
                <a:latin typeface="宋体" panose="02010600030101010101" pitchFamily="2" charset="-122"/>
                <a:ea typeface="宋体" panose="02010600030101010101" pitchFamily="2" charset="-122"/>
                <a:sym typeface="+mn-ea"/>
              </a:rPr>
              <a:t>QQ</a:t>
            </a:r>
            <a:r>
              <a:rPr lang="zh-CN" altLang="en-US" sz="2000" dirty="0" smtClean="0">
                <a:solidFill>
                  <a:schemeClr val="tx1"/>
                </a:solidFill>
                <a:latin typeface="宋体" panose="02010600030101010101" pitchFamily="2" charset="-122"/>
                <a:ea typeface="宋体" panose="02010600030101010101" pitchFamily="2" charset="-122"/>
                <a:sym typeface="+mn-ea"/>
              </a:rPr>
              <a:t>：</a:t>
            </a:r>
            <a:r>
              <a:rPr lang="en-US" altLang="zh-CN" sz="2000" dirty="0" smtClean="0">
                <a:solidFill>
                  <a:schemeClr val="tx1"/>
                </a:solidFill>
                <a:latin typeface="宋体" panose="02010600030101010101" pitchFamily="2" charset="-122"/>
                <a:ea typeface="宋体" panose="02010600030101010101" pitchFamily="2" charset="-122"/>
                <a:sym typeface="+mn-ea"/>
              </a:rPr>
              <a:t>1025973129</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457200" lvl="0" indent="-457200" algn="l">
              <a:lnSpc>
                <a:spcPct val="80000"/>
              </a:lnSpc>
            </a:pPr>
            <a:r>
              <a:rPr lang="en-US" altLang="zh-CN" sz="2000" dirty="0" smtClean="0">
                <a:solidFill>
                  <a:schemeClr val="tx1"/>
                </a:solidFill>
                <a:latin typeface="宋体" panose="02010600030101010101" pitchFamily="2" charset="-122"/>
                <a:ea typeface="宋体" panose="02010600030101010101" pitchFamily="2" charset="-122"/>
                <a:sym typeface="+mn-ea"/>
              </a:rPr>
              <a:t>8</a:t>
            </a:r>
            <a:r>
              <a:rPr lang="zh-CN" altLang="en-US" sz="2000" dirty="0" smtClean="0">
                <a:solidFill>
                  <a:schemeClr val="tx1"/>
                </a:solidFill>
                <a:latin typeface="宋体" panose="02010600030101010101" pitchFamily="2" charset="-122"/>
                <a:ea typeface="宋体" panose="02010600030101010101" pitchFamily="2" charset="-122"/>
                <a:sym typeface="+mn-ea"/>
              </a:rPr>
              <a:t>、座右铭</a:t>
            </a:r>
            <a:r>
              <a:rPr lang="en-US" altLang="x-none" sz="2000" dirty="0" smtClean="0">
                <a:solidFill>
                  <a:schemeClr val="tx1"/>
                </a:solidFill>
                <a:latin typeface="宋体" panose="02010600030101010101" pitchFamily="2" charset="-122"/>
                <a:ea typeface="宋体" panose="02010600030101010101" pitchFamily="2" charset="-122"/>
                <a:sym typeface="+mn-ea"/>
              </a:rPr>
              <a:t>--</a:t>
            </a:r>
            <a:r>
              <a:rPr lang="zh-CN" altLang="en-US" sz="2000" dirty="0" smtClean="0">
                <a:solidFill>
                  <a:schemeClr val="tx1"/>
                </a:solidFill>
                <a:latin typeface="宋体" panose="02010600030101010101" pitchFamily="2" charset="-122"/>
                <a:ea typeface="宋体" panose="02010600030101010101" pitchFamily="2" charset="-122"/>
                <a:sym typeface="+mn-ea"/>
              </a:rPr>
              <a:t>你可以放弃选择，但不要选择放弃。</a:t>
            </a:r>
            <a:endParaRPr lang="en-US" altLang="x-none" sz="2000" dirty="0" smtClean="0">
              <a:solidFill>
                <a:schemeClr val="tx1"/>
              </a:solidFill>
              <a:latin typeface="宋体" panose="02010600030101010101" pitchFamily="2" charset="-122"/>
              <a:ea typeface="宋体" panose="02010600030101010101" pitchFamily="2" charset="-122"/>
            </a:endParaRPr>
          </a:p>
          <a:p>
            <a:pPr lvl="0" algn="l">
              <a:buFont typeface="Wingdings" panose="05000000000000000000" charset="0"/>
            </a:pPr>
            <a:endParaRPr lang="zh-CN" altLang="en-US" sz="2000" dirty="0" smtClean="0">
              <a:solidFill>
                <a:schemeClr val="tx1"/>
              </a:solidFill>
              <a:sym typeface="+mn-ea"/>
            </a:endParaRPr>
          </a:p>
          <a:p>
            <a:pPr algn="l">
              <a:buFont typeface="Wingdings" panose="05000000000000000000" charset="0"/>
            </a:pP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lvl="1" algn="l">
              <a:buFont typeface="Wingdings" panose="05000000000000000000" charset="0"/>
            </a:pPr>
            <a:endParaRPr lang="zh-CN" altLang="en-US" sz="2000" dirty="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开发前奏</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342900" lvl="0" indent="-342900" algn="l"/>
            <a:r>
              <a:rPr lang="en-US" altLang="zh-CN" sz="2000" dirty="0" smtClean="0">
                <a:solidFill>
                  <a:schemeClr val="tx1"/>
                </a:solidFill>
                <a:sym typeface="+mn-ea"/>
              </a:rPr>
              <a:t>1</a:t>
            </a:r>
            <a:r>
              <a:rPr lang="zh-CN" altLang="en-US" sz="2000" dirty="0" smtClean="0">
                <a:solidFill>
                  <a:schemeClr val="tx1"/>
                </a:solidFill>
                <a:sym typeface="+mn-ea"/>
              </a:rPr>
              <a:t>、兴趣是学习编程最好的老师</a:t>
            </a:r>
            <a:endParaRPr lang="en-US" altLang="x-none" sz="2000" dirty="0" smtClean="0">
              <a:solidFill>
                <a:schemeClr val="tx1"/>
              </a:solidFill>
            </a:endParaRPr>
          </a:p>
          <a:p>
            <a:pPr marL="342900" lvl="0" indent="-342900" algn="l"/>
            <a:r>
              <a:rPr lang="en-US" altLang="zh-CN" sz="2000" dirty="0" smtClean="0">
                <a:solidFill>
                  <a:schemeClr val="tx1"/>
                </a:solidFill>
              </a:rPr>
              <a:t>2</a:t>
            </a:r>
            <a:r>
              <a:rPr lang="zh-CN" altLang="en-US" sz="2000" dirty="0" smtClean="0">
                <a:solidFill>
                  <a:schemeClr val="tx1"/>
                </a:solidFill>
              </a:rPr>
              <a:t>、态度</a:t>
            </a:r>
            <a:endParaRPr lang="zh-CN" altLang="en-US" sz="2000" dirty="0" smtClean="0">
              <a:solidFill>
                <a:schemeClr val="tx1"/>
              </a:solidFill>
            </a:endParaRPr>
          </a:p>
          <a:p>
            <a:pPr marL="342900" lvl="0" indent="-342900" algn="l"/>
            <a:r>
              <a:rPr lang="en-US" altLang="zh-CN" sz="2000" dirty="0" smtClean="0">
                <a:solidFill>
                  <a:schemeClr val="tx1"/>
                </a:solidFill>
              </a:rPr>
              <a:t>3</a:t>
            </a:r>
            <a:r>
              <a:rPr lang="zh-CN" altLang="en-US" sz="2000" dirty="0" smtClean="0">
                <a:solidFill>
                  <a:schemeClr val="tx1"/>
                </a:solidFill>
              </a:rPr>
              <a:t>、职业规划</a:t>
            </a:r>
            <a:endParaRPr lang="zh-CN" altLang="en-US" sz="2000" dirty="0" smtClean="0">
              <a:solidFill>
                <a:schemeClr val="tx1"/>
              </a:solidFill>
            </a:endParaRPr>
          </a:p>
          <a:p>
            <a:pPr marL="342900" lvl="0" indent="-342900" algn="l"/>
            <a:r>
              <a:rPr lang="en-US" altLang="zh-CN" sz="2000" dirty="0" smtClean="0">
                <a:solidFill>
                  <a:schemeClr val="tx1"/>
                </a:solidFill>
                <a:sym typeface="+mn-ea"/>
              </a:rPr>
              <a:t>4</a:t>
            </a:r>
            <a:r>
              <a:rPr lang="zh-CN" altLang="en-US" sz="2000" dirty="0" smtClean="0">
                <a:solidFill>
                  <a:schemeClr val="tx1"/>
                </a:solidFill>
                <a:sym typeface="+mn-ea"/>
              </a:rPr>
              <a:t>、这辈子没办法做太多事情，所以每一件都要做到精彩绝伦。</a:t>
            </a:r>
            <a:endParaRPr lang="zh-CN" altLang="en-US" sz="2000" dirty="0" smtClean="0">
              <a:solidFill>
                <a:schemeClr val="tx1"/>
              </a:solidFill>
              <a:sym typeface="+mn-ea"/>
            </a:endParaRPr>
          </a:p>
          <a:p>
            <a:pPr marL="0" lvl="1" algn="l">
              <a:buFont typeface="Wingdings" panose="05000000000000000000" charset="0"/>
            </a:pPr>
            <a:r>
              <a:rPr lang="zh-CN" altLang="en-US" sz="2000" dirty="0" smtClean="0">
                <a:solidFill>
                  <a:schemeClr val="tx1"/>
                </a:solidFill>
                <a:sym typeface="+mn-ea"/>
              </a:rPr>
              <a:t>                                                                                                        </a:t>
            </a:r>
            <a:r>
              <a:rPr lang="en-US" altLang="zh-CN" sz="2000" dirty="0" smtClean="0">
                <a:solidFill>
                  <a:schemeClr val="tx1"/>
                </a:solidFill>
                <a:sym typeface="+mn-ea"/>
              </a:rPr>
              <a:t>——</a:t>
            </a:r>
            <a:r>
              <a:rPr lang="zh-CN" altLang="en-US" sz="2000" dirty="0" smtClean="0">
                <a:solidFill>
                  <a:schemeClr val="tx1"/>
                </a:solidFill>
                <a:sym typeface="+mn-ea"/>
              </a:rPr>
              <a:t>史蒂夫</a:t>
            </a:r>
            <a:r>
              <a:rPr lang="en-US" altLang="x-none" sz="2000" dirty="0" smtClean="0">
                <a:solidFill>
                  <a:schemeClr val="tx1"/>
                </a:solidFill>
                <a:sym typeface="+mn-ea"/>
              </a:rPr>
              <a:t>.</a:t>
            </a:r>
            <a:r>
              <a:rPr lang="zh-CN" altLang="en-US" sz="2000" dirty="0" smtClean="0">
                <a:solidFill>
                  <a:schemeClr val="tx1"/>
                </a:solidFill>
                <a:sym typeface="+mn-ea"/>
              </a:rPr>
              <a:t>乔布斯</a:t>
            </a:r>
            <a:endParaRPr lang="zh-CN" altLang="en-US" sz="2000" dirty="0" smtClean="0">
              <a:solidFill>
                <a:schemeClr val="tx1"/>
              </a:solidFill>
            </a:endParaRPr>
          </a:p>
          <a:p>
            <a:pPr lvl="0" algn="l">
              <a:buFont typeface="Wingdings" panose="05000000000000000000" charset="0"/>
            </a:pPr>
            <a:endParaRPr lang="zh-CN" altLang="en-US" sz="2000" dirty="0" smtClean="0">
              <a:solidFill>
                <a:schemeClr val="tx1"/>
              </a:solidFill>
              <a:sym typeface="+mn-ea"/>
            </a:endParaRPr>
          </a:p>
          <a:p>
            <a:pPr lvl="1" algn="l"/>
            <a:endParaRPr lang="zh-CN" altLang="en-US" sz="2000" dirty="0">
              <a:solidFill>
                <a:schemeClr val="tx1"/>
              </a:solidFill>
            </a:endParaRPr>
          </a:p>
        </p:txBody>
      </p:sp>
      <p:pic>
        <p:nvPicPr>
          <p:cNvPr id="7" name="图片 6" descr="jisuaji.jpg"/>
          <p:cNvPicPr>
            <a:picLocks noChangeAspect="1"/>
          </p:cNvPicPr>
          <p:nvPr/>
        </p:nvPicPr>
        <p:blipFill>
          <a:blip r:embed="rId1" cstate="print"/>
          <a:stretch>
            <a:fillRect/>
          </a:stretch>
        </p:blipFill>
        <p:spPr>
          <a:xfrm>
            <a:off x="1763688" y="2852936"/>
            <a:ext cx="4172624" cy="295232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本章内容</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1.Java</a:t>
            </a:r>
            <a:r>
              <a:rPr lang="zh-CN" altLang="en-US" sz="2000" dirty="0" smtClean="0">
                <a:solidFill>
                  <a:schemeClr val="tx1"/>
                </a:solidFill>
                <a:latin typeface="宋体" panose="02010600030101010101" pitchFamily="2" charset="-122"/>
                <a:ea typeface="宋体" panose="02010600030101010101" pitchFamily="2" charset="-122"/>
                <a:sym typeface="+mn-ea"/>
              </a:rPr>
              <a:t>语言的历史与发展</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2.Java</a:t>
            </a:r>
            <a:r>
              <a:rPr lang="zh-CN" altLang="en-US" sz="2000" dirty="0" smtClean="0">
                <a:solidFill>
                  <a:schemeClr val="tx1"/>
                </a:solidFill>
                <a:latin typeface="宋体" panose="02010600030101010101" pitchFamily="2" charset="-122"/>
                <a:ea typeface="宋体" panose="02010600030101010101" pitchFamily="2" charset="-122"/>
                <a:sym typeface="+mn-ea"/>
              </a:rPr>
              <a:t>语言的特点及应用</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3.Java</a:t>
            </a:r>
            <a:r>
              <a:rPr lang="zh-CN" altLang="en-US" sz="2000" dirty="0" smtClean="0">
                <a:solidFill>
                  <a:schemeClr val="tx1"/>
                </a:solidFill>
                <a:latin typeface="宋体" panose="02010600030101010101" pitchFamily="2" charset="-122"/>
                <a:ea typeface="宋体" panose="02010600030101010101" pitchFamily="2" charset="-122"/>
                <a:sym typeface="+mn-ea"/>
              </a:rPr>
              <a:t>语言开发环境搭建</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4.Java</a:t>
            </a:r>
            <a:r>
              <a:rPr lang="zh-CN" altLang="en-US" sz="2000" dirty="0" smtClean="0">
                <a:solidFill>
                  <a:schemeClr val="tx1"/>
                </a:solidFill>
                <a:latin typeface="宋体" panose="02010600030101010101" pitchFamily="2" charset="-122"/>
                <a:ea typeface="宋体" panose="02010600030101010101" pitchFamily="2" charset="-122"/>
                <a:sym typeface="+mn-ea"/>
              </a:rPr>
              <a:t>开发工具介绍使用</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5.</a:t>
            </a:r>
            <a:r>
              <a:rPr lang="zh-CN" altLang="en-US" sz="2000" dirty="0" smtClean="0">
                <a:solidFill>
                  <a:schemeClr val="tx1"/>
                </a:solidFill>
                <a:latin typeface="宋体" panose="02010600030101010101" pitchFamily="2" charset="-122"/>
                <a:ea typeface="宋体" panose="02010600030101010101" pitchFamily="2" charset="-122"/>
                <a:sym typeface="+mn-ea"/>
              </a:rPr>
              <a:t>常用的</a:t>
            </a:r>
            <a:r>
              <a:rPr lang="en-US" altLang="x-none" sz="2000" dirty="0" smtClean="0">
                <a:solidFill>
                  <a:schemeClr val="tx1"/>
                </a:solidFill>
                <a:latin typeface="宋体" panose="02010600030101010101" pitchFamily="2" charset="-122"/>
                <a:ea typeface="宋体" panose="02010600030101010101" pitchFamily="2" charset="-122"/>
                <a:sym typeface="+mn-ea"/>
              </a:rPr>
              <a:t>DOS</a:t>
            </a:r>
            <a:r>
              <a:rPr lang="zh-CN" altLang="en-US" sz="2000" dirty="0" smtClean="0">
                <a:solidFill>
                  <a:schemeClr val="tx1"/>
                </a:solidFill>
                <a:latin typeface="宋体" panose="02010600030101010101" pitchFamily="2" charset="-122"/>
                <a:ea typeface="宋体" panose="02010600030101010101" pitchFamily="2" charset="-122"/>
                <a:sym typeface="+mn-ea"/>
              </a:rPr>
              <a:t>命令</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6.Java</a:t>
            </a:r>
            <a:r>
              <a:rPr lang="zh-CN" altLang="en-US" sz="2000" dirty="0" smtClean="0">
                <a:solidFill>
                  <a:schemeClr val="tx1"/>
                </a:solidFill>
                <a:latin typeface="宋体" panose="02010600030101010101" pitchFamily="2" charset="-122"/>
                <a:ea typeface="宋体" panose="02010600030101010101" pitchFamily="2" charset="-122"/>
                <a:sym typeface="+mn-ea"/>
              </a:rPr>
              <a:t>程序</a:t>
            </a:r>
            <a:r>
              <a:rPr lang="en-US" altLang="zh-CN" sz="2000" dirty="0" err="1" smtClean="0">
                <a:solidFill>
                  <a:schemeClr val="tx1"/>
                </a:solidFill>
                <a:latin typeface="宋体" panose="02010600030101010101" pitchFamily="2" charset="-122"/>
                <a:ea typeface="宋体" panose="02010600030101010101" pitchFamily="2" charset="-122"/>
                <a:sym typeface="+mn-ea"/>
              </a:rPr>
              <a:t>HelloWorld</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algn="l">
              <a:buFont typeface="Wingdings" panose="05000000000000000000" charset="0"/>
            </a:pPr>
            <a:endParaRPr lang="zh-CN" altLang="en-US" sz="2000" dirty="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zh-CN" altLang="en-US" sz="3200" dirty="0" smtClean="0">
                <a:sym typeface="+mn-ea"/>
              </a:rPr>
              <a:t>教学目标</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323528" y="1268760"/>
            <a:ext cx="8391525" cy="5040313"/>
          </a:xfrm>
        </p:spPr>
        <p:txBody>
          <a:bodyPr>
            <a:normAutofit/>
          </a:bodyPr>
          <a:lstStyle/>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1</a:t>
            </a:r>
            <a:r>
              <a:rPr lang="zh-CN" altLang="en-US" sz="2000" dirty="0" smtClean="0">
                <a:solidFill>
                  <a:schemeClr val="tx1"/>
                </a:solidFill>
                <a:latin typeface="宋体" panose="02010600030101010101" pitchFamily="2" charset="-122"/>
                <a:ea typeface="宋体" panose="02010600030101010101" pitchFamily="2" charset="-122"/>
                <a:sym typeface="+mn-ea"/>
              </a:rPr>
              <a:t>、能够计算二进制和十进制数之间的互转</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2</a:t>
            </a:r>
            <a:r>
              <a:rPr lang="zh-CN" altLang="en-US" sz="2000" dirty="0" smtClean="0">
                <a:solidFill>
                  <a:schemeClr val="tx1"/>
                </a:solidFill>
                <a:latin typeface="宋体" panose="02010600030101010101" pitchFamily="2" charset="-122"/>
                <a:ea typeface="宋体" panose="02010600030101010101" pitchFamily="2" charset="-122"/>
                <a:sym typeface="+mn-ea"/>
              </a:rPr>
              <a:t>、能够使用常见的</a:t>
            </a:r>
            <a:r>
              <a:rPr lang="en-US" altLang="zh-CN" sz="2000" dirty="0" smtClean="0">
                <a:solidFill>
                  <a:schemeClr val="tx1"/>
                </a:solidFill>
                <a:latin typeface="宋体" panose="02010600030101010101" pitchFamily="2" charset="-122"/>
                <a:ea typeface="宋体" panose="02010600030101010101" pitchFamily="2" charset="-122"/>
                <a:sym typeface="+mn-ea"/>
              </a:rPr>
              <a:t>DOS</a:t>
            </a:r>
            <a:r>
              <a:rPr lang="zh-CN" altLang="en-US" sz="2000" dirty="0" smtClean="0">
                <a:solidFill>
                  <a:schemeClr val="tx1"/>
                </a:solidFill>
                <a:latin typeface="宋体" panose="02010600030101010101" pitchFamily="2" charset="-122"/>
                <a:ea typeface="宋体" panose="02010600030101010101" pitchFamily="2" charset="-122"/>
                <a:sym typeface="+mn-ea"/>
              </a:rPr>
              <a:t>命令</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3</a:t>
            </a:r>
            <a:r>
              <a:rPr lang="zh-CN" altLang="en-US" sz="2000" dirty="0" smtClean="0">
                <a:solidFill>
                  <a:schemeClr val="tx1"/>
                </a:solidFill>
                <a:latin typeface="宋体" panose="02010600030101010101" pitchFamily="2" charset="-122"/>
                <a:ea typeface="宋体" panose="02010600030101010101" pitchFamily="2" charset="-122"/>
                <a:sym typeface="+mn-ea"/>
              </a:rPr>
              <a:t>、理解</a:t>
            </a:r>
            <a:r>
              <a:rPr lang="en-US" altLang="zh-CN" sz="2000" dirty="0" smtClean="0">
                <a:solidFill>
                  <a:schemeClr val="tx1"/>
                </a:solidFill>
                <a:latin typeface="宋体" panose="02010600030101010101" pitchFamily="2" charset="-122"/>
                <a:ea typeface="宋体" panose="02010600030101010101" pitchFamily="2" charset="-122"/>
                <a:sym typeface="+mn-ea"/>
              </a:rPr>
              <a:t>Java</a:t>
            </a:r>
            <a:r>
              <a:rPr lang="zh-CN" altLang="en-US" sz="2000" dirty="0" smtClean="0">
                <a:solidFill>
                  <a:schemeClr val="tx1"/>
                </a:solidFill>
                <a:latin typeface="宋体" panose="02010600030101010101" pitchFamily="2" charset="-122"/>
                <a:ea typeface="宋体" panose="02010600030101010101" pitchFamily="2" charset="-122"/>
                <a:sym typeface="+mn-ea"/>
              </a:rPr>
              <a:t>语言的跨平台实现原理</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4</a:t>
            </a:r>
            <a:r>
              <a:rPr lang="zh-CN" altLang="en-US" sz="2000" dirty="0" smtClean="0">
                <a:solidFill>
                  <a:schemeClr val="tx1"/>
                </a:solidFill>
                <a:latin typeface="宋体" panose="02010600030101010101" pitchFamily="2" charset="-122"/>
                <a:ea typeface="宋体" panose="02010600030101010101" pitchFamily="2" charset="-122"/>
                <a:sym typeface="+mn-ea"/>
              </a:rPr>
              <a:t>、理解</a:t>
            </a:r>
            <a:r>
              <a:rPr lang="en-US" altLang="zh-CN" sz="2000" dirty="0" smtClean="0">
                <a:solidFill>
                  <a:schemeClr val="tx1"/>
                </a:solidFill>
                <a:latin typeface="宋体" panose="02010600030101010101" pitchFamily="2" charset="-122"/>
                <a:ea typeface="宋体" panose="02010600030101010101" pitchFamily="2" charset="-122"/>
                <a:sym typeface="+mn-ea"/>
              </a:rPr>
              <a:t>JDK</a:t>
            </a:r>
            <a:r>
              <a:rPr lang="zh-CN" altLang="en-US" sz="2000" dirty="0" smtClean="0">
                <a:solidFill>
                  <a:schemeClr val="tx1"/>
                </a:solidFill>
                <a:latin typeface="宋体" panose="02010600030101010101" pitchFamily="2" charset="-122"/>
                <a:ea typeface="宋体" panose="02010600030101010101" pitchFamily="2" charset="-122"/>
                <a:sym typeface="+mn-ea"/>
              </a:rPr>
              <a:t>和</a:t>
            </a:r>
            <a:r>
              <a:rPr lang="en-US" altLang="zh-CN" sz="2000" dirty="0" smtClean="0">
                <a:solidFill>
                  <a:schemeClr val="tx1"/>
                </a:solidFill>
                <a:latin typeface="宋体" panose="02010600030101010101" pitchFamily="2" charset="-122"/>
                <a:ea typeface="宋体" panose="02010600030101010101" pitchFamily="2" charset="-122"/>
                <a:sym typeface="+mn-ea"/>
              </a:rPr>
              <a:t>JRE</a:t>
            </a:r>
            <a:r>
              <a:rPr lang="zh-CN" altLang="en-US" sz="2000" dirty="0" smtClean="0">
                <a:solidFill>
                  <a:schemeClr val="tx1"/>
                </a:solidFill>
                <a:latin typeface="宋体" panose="02010600030101010101" pitchFamily="2" charset="-122"/>
                <a:ea typeface="宋体" panose="02010600030101010101" pitchFamily="2" charset="-122"/>
                <a:sym typeface="+mn-ea"/>
              </a:rPr>
              <a:t>的组成和作用</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5</a:t>
            </a:r>
            <a:r>
              <a:rPr lang="zh-CN" altLang="en-US" sz="2000" dirty="0" smtClean="0">
                <a:solidFill>
                  <a:schemeClr val="tx1"/>
                </a:solidFill>
                <a:latin typeface="宋体" panose="02010600030101010101" pitchFamily="2" charset="-122"/>
                <a:ea typeface="宋体" panose="02010600030101010101" pitchFamily="2" charset="-122"/>
                <a:sym typeface="+mn-ea"/>
              </a:rPr>
              <a:t>、能够配置环境变量</a:t>
            </a:r>
            <a:r>
              <a:rPr lang="en-US" altLang="zh-CN" sz="2000" dirty="0" smtClean="0">
                <a:solidFill>
                  <a:schemeClr val="tx1"/>
                </a:solidFill>
                <a:latin typeface="宋体" panose="02010600030101010101" pitchFamily="2" charset="-122"/>
                <a:ea typeface="宋体" panose="02010600030101010101" pitchFamily="2" charset="-122"/>
                <a:sym typeface="+mn-ea"/>
              </a:rPr>
              <a:t>JAVA_HOME</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6</a:t>
            </a:r>
            <a:r>
              <a:rPr lang="zh-CN" altLang="en-US" sz="2000" dirty="0" smtClean="0">
                <a:solidFill>
                  <a:schemeClr val="tx1"/>
                </a:solidFill>
                <a:latin typeface="宋体" panose="02010600030101010101" pitchFamily="2" charset="-122"/>
                <a:ea typeface="宋体" panose="02010600030101010101" pitchFamily="2" charset="-122"/>
                <a:sym typeface="+mn-ea"/>
              </a:rPr>
              <a:t>、能够编写</a:t>
            </a:r>
            <a:r>
              <a:rPr lang="en-US" altLang="zh-CN" sz="2000" dirty="0" err="1" smtClean="0">
                <a:solidFill>
                  <a:schemeClr val="tx1"/>
                </a:solidFill>
                <a:latin typeface="宋体" panose="02010600030101010101" pitchFamily="2" charset="-122"/>
                <a:ea typeface="宋体" panose="02010600030101010101" pitchFamily="2" charset="-122"/>
                <a:sym typeface="+mn-ea"/>
              </a:rPr>
              <a:t>HelloWorld</a:t>
            </a:r>
            <a:r>
              <a:rPr lang="zh-CN" altLang="en-US" sz="2000" dirty="0" smtClean="0">
                <a:solidFill>
                  <a:schemeClr val="tx1"/>
                </a:solidFill>
                <a:latin typeface="宋体" panose="02010600030101010101" pitchFamily="2" charset="-122"/>
                <a:ea typeface="宋体" panose="02010600030101010101" pitchFamily="2" charset="-122"/>
                <a:sym typeface="+mn-ea"/>
              </a:rPr>
              <a:t>程序编译并执行</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7</a:t>
            </a:r>
            <a:r>
              <a:rPr lang="zh-CN" altLang="en-US" sz="2000" dirty="0" smtClean="0">
                <a:solidFill>
                  <a:schemeClr val="tx1"/>
                </a:solidFill>
                <a:latin typeface="宋体" panose="02010600030101010101" pitchFamily="2" charset="-122"/>
                <a:ea typeface="宋体" panose="02010600030101010101" pitchFamily="2" charset="-122"/>
                <a:sym typeface="+mn-ea"/>
              </a:rPr>
              <a:t>、理解关键字的含义</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8</a:t>
            </a:r>
            <a:r>
              <a:rPr lang="zh-CN" altLang="en-US" sz="2000" dirty="0" smtClean="0">
                <a:solidFill>
                  <a:schemeClr val="tx1"/>
                </a:solidFill>
                <a:latin typeface="宋体" panose="02010600030101010101" pitchFamily="2" charset="-122"/>
                <a:ea typeface="宋体" panose="02010600030101010101" pitchFamily="2" charset="-122"/>
                <a:sym typeface="+mn-ea"/>
              </a:rPr>
              <a:t>、理解标识符的含义</a:t>
            </a:r>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直接连接符 8"/>
          <p:cNvSpPr>
            <a:spLocks noChangeShapeType="1"/>
          </p:cNvSpPr>
          <p:nvPr/>
        </p:nvSpPr>
        <p:spPr bwMode="auto">
          <a:xfrm>
            <a:off x="0" y="6673850"/>
            <a:ext cx="7262813" cy="0"/>
          </a:xfrm>
          <a:prstGeom prst="line">
            <a:avLst/>
          </a:prstGeom>
          <a:noFill/>
          <a:ln w="57150">
            <a:solidFill>
              <a:srgbClr val="004545"/>
            </a:solidFill>
            <a:round/>
          </a:ln>
        </p:spPr>
        <p:txBody>
          <a:bodyPr/>
          <a:lstStyle/>
          <a:p>
            <a:endParaRPr lang="zh-CN" altLang="en-US"/>
          </a:p>
        </p:txBody>
      </p:sp>
      <p:sp>
        <p:nvSpPr>
          <p:cNvPr id="4099" name="直接连接符 11"/>
          <p:cNvSpPr>
            <a:spLocks noChangeShapeType="1"/>
          </p:cNvSpPr>
          <p:nvPr/>
        </p:nvSpPr>
        <p:spPr bwMode="auto">
          <a:xfrm>
            <a:off x="7834312" y="6673850"/>
            <a:ext cx="1309688" cy="0"/>
          </a:xfrm>
          <a:prstGeom prst="line">
            <a:avLst/>
          </a:prstGeom>
          <a:noFill/>
          <a:ln w="57150">
            <a:solidFill>
              <a:srgbClr val="004545"/>
            </a:solidFill>
            <a:round/>
          </a:ln>
        </p:spPr>
        <p:txBody>
          <a:bodyPr/>
          <a:lstStyle/>
          <a:p>
            <a:endParaRPr lang="zh-CN" altLang="en-US"/>
          </a:p>
        </p:txBody>
      </p:sp>
      <p:sp>
        <p:nvSpPr>
          <p:cNvPr id="4100" name="文本框 13"/>
          <p:cNvSpPr>
            <a:spLocks noChangeArrowheads="1"/>
          </p:cNvSpPr>
          <p:nvPr/>
        </p:nvSpPr>
        <p:spPr bwMode="auto">
          <a:xfrm>
            <a:off x="7262813" y="6488114"/>
            <a:ext cx="570349" cy="369332"/>
          </a:xfrm>
          <a:prstGeom prst="rect">
            <a:avLst/>
          </a:prstGeom>
          <a:noFill/>
          <a:ln w="9525">
            <a:noFill/>
            <a:miter lim="800000"/>
          </a:ln>
        </p:spPr>
        <p:txBody>
          <a:bodyPr wrap="none">
            <a:spAutoFit/>
          </a:bodyPr>
          <a:lstStyle/>
          <a:p>
            <a:r>
              <a:rPr lang="en-US" altLang="zh-CN" dirty="0">
                <a:sym typeface="Arial" panose="020B0604020202020204" pitchFamily="34" charset="0"/>
              </a:rPr>
              <a:t>SYIT</a:t>
            </a:r>
            <a:endParaRPr lang="en-US" altLang="zh-CN" dirty="0">
              <a:sym typeface="Arial" panose="020B0604020202020204" pitchFamily="34" charset="0"/>
            </a:endParaRPr>
          </a:p>
        </p:txBody>
      </p:sp>
      <p:sp>
        <p:nvSpPr>
          <p:cNvPr id="2" name="标题 3"/>
          <p:cNvSpPr>
            <a:spLocks noGrp="1" noChangeArrowheads="1"/>
          </p:cNvSpPr>
          <p:nvPr>
            <p:ph type="ctrTitle"/>
          </p:nvPr>
        </p:nvSpPr>
        <p:spPr>
          <a:xfrm>
            <a:off x="333375" y="365125"/>
            <a:ext cx="6016229" cy="882650"/>
          </a:xfrm>
        </p:spPr>
        <p:txBody>
          <a:bodyPr anchor="ctr"/>
          <a:lstStyle/>
          <a:p>
            <a:pPr algn="l">
              <a:defRPr/>
            </a:pPr>
            <a:r>
              <a:rPr lang="en-US" altLang="zh-CN" sz="3200" dirty="0" smtClean="0">
                <a:sym typeface="+mn-ea"/>
              </a:rPr>
              <a:t> Java</a:t>
            </a:r>
            <a:r>
              <a:rPr lang="zh-CN" altLang="en-US" sz="3200" dirty="0" smtClean="0">
                <a:sym typeface="+mn-ea"/>
              </a:rPr>
              <a:t>语言概述 </a:t>
            </a:r>
            <a:endParaRPr lang="zh-CN" altLang="en-US" sz="3200" dirty="0" smtClean="0">
              <a:ea typeface="黑体" panose="02010609060101010101" pitchFamily="49" charset="-122"/>
            </a:endParaRPr>
          </a:p>
        </p:txBody>
      </p:sp>
      <p:sp>
        <p:nvSpPr>
          <p:cNvPr id="4102" name="内容占位符 4"/>
          <p:cNvSpPr>
            <a:spLocks noGrp="1" noChangeArrowheads="1"/>
          </p:cNvSpPr>
          <p:nvPr>
            <p:ph type="subTitle" idx="1"/>
          </p:nvPr>
        </p:nvSpPr>
        <p:spPr>
          <a:xfrm>
            <a:off x="72008" y="1268760"/>
            <a:ext cx="8892480" cy="5040313"/>
          </a:xfrm>
        </p:spPr>
        <p:txBody>
          <a:bodyPr>
            <a:normAutofit/>
          </a:bodyPr>
          <a:lstStyle/>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   什</a:t>
            </a:r>
            <a:r>
              <a:rPr lang="zh-CN" altLang="en-US" sz="2000" dirty="0" smtClean="0">
                <a:solidFill>
                  <a:schemeClr val="tx1"/>
                </a:solidFill>
                <a:latin typeface="宋体" panose="02010600030101010101" pitchFamily="2" charset="-122"/>
                <a:ea typeface="宋体" panose="02010600030101010101" pitchFamily="2" charset="-122"/>
                <a:sym typeface="+mn-ea"/>
              </a:rPr>
              <a:t>么是</a:t>
            </a:r>
            <a:r>
              <a:rPr lang="en-US" altLang="zh-CN" sz="2000" dirty="0" smtClean="0">
                <a:solidFill>
                  <a:schemeClr val="tx1"/>
                </a:solidFill>
                <a:latin typeface="宋体" panose="02010600030101010101" pitchFamily="2" charset="-122"/>
                <a:ea typeface="宋体" panose="02010600030101010101" pitchFamily="2" charset="-122"/>
                <a:sym typeface="+mn-ea"/>
              </a:rPr>
              <a:t>Java</a:t>
            </a:r>
            <a:r>
              <a:rPr lang="zh-CN" altLang="en-US" sz="2000" dirty="0" smtClean="0">
                <a:solidFill>
                  <a:schemeClr val="tx1"/>
                </a:solidFill>
                <a:latin typeface="宋体" panose="02010600030101010101" pitchFamily="2" charset="-122"/>
                <a:ea typeface="宋体" panose="02010600030101010101" pitchFamily="2" charset="-122"/>
                <a:sym typeface="+mn-ea"/>
              </a:rPr>
              <a:t>语言 </a:t>
            </a:r>
            <a:r>
              <a:rPr lang="en-US" altLang="zh-CN" sz="2000" dirty="0" smtClean="0">
                <a:solidFill>
                  <a:schemeClr val="tx1"/>
                </a:solidFill>
                <a:latin typeface="宋体" panose="02010600030101010101" pitchFamily="2" charset="-122"/>
                <a:ea typeface="宋体" panose="02010600030101010101" pitchFamily="2" charset="-122"/>
                <a:sym typeface="+mn-ea"/>
              </a:rPr>
              <a:t>?</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en-US" altLang="zh-CN" sz="2000" dirty="0" smtClean="0">
                <a:solidFill>
                  <a:schemeClr val="tx1"/>
                </a:solidFill>
                <a:latin typeface="宋体" panose="02010600030101010101" pitchFamily="2" charset="-122"/>
                <a:ea typeface="宋体" panose="02010600030101010101" pitchFamily="2" charset="-122"/>
                <a:sym typeface="+mn-ea"/>
              </a:rPr>
              <a:t>		Java</a:t>
            </a:r>
            <a:r>
              <a:rPr lang="zh-CN" altLang="en-US" sz="2000" dirty="0" smtClean="0">
                <a:solidFill>
                  <a:schemeClr val="tx1"/>
                </a:solidFill>
                <a:latin typeface="宋体" panose="02010600030101010101" pitchFamily="2" charset="-122"/>
                <a:ea typeface="宋体" panose="02010600030101010101" pitchFamily="2" charset="-122"/>
                <a:sym typeface="+mn-ea"/>
              </a:rPr>
              <a:t>语言是美国</a:t>
            </a:r>
            <a:r>
              <a:rPr lang="en-US" altLang="zh-CN" sz="2000" dirty="0" smtClean="0">
                <a:solidFill>
                  <a:schemeClr val="tx1"/>
                </a:solidFill>
                <a:latin typeface="宋体" panose="02010600030101010101" pitchFamily="2" charset="-122"/>
                <a:ea typeface="宋体" panose="02010600030101010101" pitchFamily="2" charset="-122"/>
                <a:sym typeface="+mn-ea"/>
              </a:rPr>
              <a:t>Sun</a:t>
            </a:r>
            <a:r>
              <a:rPr lang="zh-CN" altLang="en-US" sz="2000" dirty="0" smtClean="0">
                <a:solidFill>
                  <a:schemeClr val="tx1"/>
                </a:solidFill>
                <a:latin typeface="宋体" panose="02010600030101010101" pitchFamily="2" charset="-122"/>
                <a:ea typeface="宋体" panose="02010600030101010101" pitchFamily="2" charset="-122"/>
                <a:sym typeface="+mn-ea"/>
              </a:rPr>
              <a:t>公司（</a:t>
            </a:r>
            <a:r>
              <a:rPr lang="en-US" altLang="zh-CN" sz="2000" dirty="0" smtClean="0">
                <a:solidFill>
                  <a:schemeClr val="tx1"/>
                </a:solidFill>
                <a:latin typeface="宋体" panose="02010600030101010101" pitchFamily="2" charset="-122"/>
                <a:ea typeface="宋体" panose="02010600030101010101" pitchFamily="2" charset="-122"/>
                <a:sym typeface="+mn-ea"/>
              </a:rPr>
              <a:t>Stanford University Network</a:t>
            </a:r>
            <a:r>
              <a:rPr lang="zh-CN" altLang="en-US" sz="2000" dirty="0" smtClean="0">
                <a:solidFill>
                  <a:schemeClr val="tx1"/>
                </a:solidFill>
                <a:latin typeface="宋体" panose="02010600030101010101" pitchFamily="2" charset="-122"/>
                <a:ea typeface="宋体" panose="02010600030101010101" pitchFamily="2" charset="-122"/>
                <a:sym typeface="+mn-ea"/>
              </a:rPr>
              <a:t>），在</a:t>
            </a:r>
            <a:r>
              <a:rPr lang="en-US" altLang="zh-CN" sz="2000" dirty="0" smtClean="0">
                <a:solidFill>
                  <a:schemeClr val="tx1"/>
                </a:solidFill>
                <a:latin typeface="宋体" panose="02010600030101010101" pitchFamily="2" charset="-122"/>
                <a:ea typeface="宋体" panose="02010600030101010101" pitchFamily="2" charset="-122"/>
                <a:sym typeface="+mn-ea"/>
              </a:rPr>
              <a:t>1995</a:t>
            </a:r>
            <a:r>
              <a:rPr lang="zh-CN" altLang="en-US" sz="2000" dirty="0" smtClean="0">
                <a:solidFill>
                  <a:schemeClr val="tx1"/>
                </a:solidFill>
                <a:latin typeface="宋体" panose="02010600030101010101" pitchFamily="2" charset="-122"/>
                <a:ea typeface="宋体" panose="02010600030101010101" pitchFamily="2" charset="-122"/>
                <a:sym typeface="+mn-ea"/>
              </a:rPr>
              <a:t>年推出的高级的编程语言。所谓编程语言，是计算机的语言，人们可以使用编程语言对计算机下达命令，让计算机完成人们需要的功能。</a:t>
            </a:r>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endParaRPr lang="en-US" altLang="zh-CN" sz="2000" dirty="0" smtClean="0">
              <a:solidFill>
                <a:schemeClr val="tx1"/>
              </a:solidFill>
              <a:latin typeface="宋体" panose="02010600030101010101" pitchFamily="2" charset="-122"/>
              <a:ea typeface="宋体" panose="02010600030101010101" pitchFamily="2" charset="-122"/>
              <a:sym typeface="+mn-ea"/>
            </a:endParaRPr>
          </a:p>
          <a:p>
            <a:pPr marL="342900" lvl="0" indent="-342900" algn="l"/>
            <a:r>
              <a:rPr lang="zh-CN" altLang="en-US" sz="2000" dirty="0" smtClean="0">
                <a:solidFill>
                  <a:schemeClr val="tx1"/>
                </a:solidFill>
                <a:latin typeface="宋体" panose="02010600030101010101" pitchFamily="2" charset="-122"/>
                <a:ea typeface="宋体" panose="02010600030101010101" pitchFamily="2" charset="-122"/>
                <a:sym typeface="+mn-ea"/>
              </a:rPr>
              <a:t>   詹</a:t>
            </a:r>
            <a:r>
              <a:rPr lang="zh-CN" altLang="en-US" sz="2000" dirty="0" smtClean="0">
                <a:solidFill>
                  <a:schemeClr val="tx1"/>
                </a:solidFill>
                <a:latin typeface="宋体" panose="02010600030101010101" pitchFamily="2" charset="-122"/>
                <a:ea typeface="宋体" panose="02010600030101010101" pitchFamily="2" charset="-122"/>
                <a:sym typeface="+mn-ea"/>
              </a:rPr>
              <a:t>姆斯</a:t>
            </a:r>
            <a:r>
              <a:rPr lang="en-US" altLang="x-none" sz="2000" dirty="0" smtClean="0">
                <a:solidFill>
                  <a:schemeClr val="tx1"/>
                </a:solidFill>
                <a:latin typeface="宋体" panose="02010600030101010101" pitchFamily="2" charset="-122"/>
                <a:ea typeface="宋体" panose="02010600030101010101" pitchFamily="2" charset="-122"/>
                <a:sym typeface="+mn-ea"/>
              </a:rPr>
              <a:t>·</a:t>
            </a:r>
            <a:r>
              <a:rPr lang="zh-CN" altLang="en-US" sz="2000" dirty="0" smtClean="0">
                <a:solidFill>
                  <a:schemeClr val="tx1"/>
                </a:solidFill>
                <a:latin typeface="宋体" panose="02010600030101010101" pitchFamily="2" charset="-122"/>
                <a:ea typeface="宋体" panose="02010600030101010101" pitchFamily="2" charset="-122"/>
                <a:sym typeface="+mn-ea"/>
              </a:rPr>
              <a:t>高斯林（</a:t>
            </a:r>
            <a:r>
              <a:rPr lang="en-US" altLang="x-none" sz="2000" dirty="0" smtClean="0">
                <a:solidFill>
                  <a:schemeClr val="tx1"/>
                </a:solidFill>
                <a:latin typeface="宋体" panose="02010600030101010101" pitchFamily="2" charset="-122"/>
                <a:ea typeface="宋体" panose="02010600030101010101" pitchFamily="2" charset="-122"/>
                <a:sym typeface="+mn-ea"/>
              </a:rPr>
              <a:t>James Gosling</a:t>
            </a:r>
            <a:r>
              <a:rPr lang="zh-CN" altLang="en-US" sz="2000" dirty="0" smtClean="0">
                <a:solidFill>
                  <a:schemeClr val="tx1"/>
                </a:solidFill>
                <a:latin typeface="宋体" panose="02010600030101010101" pitchFamily="2" charset="-122"/>
                <a:ea typeface="宋体" panose="02010600030101010101" pitchFamily="2" charset="-122"/>
                <a:sym typeface="+mn-ea"/>
              </a:rPr>
              <a:t>）</a:t>
            </a:r>
            <a:br>
              <a:rPr lang="en-US" altLang="x-none" sz="2000" dirty="0" smtClean="0">
                <a:solidFill>
                  <a:schemeClr val="tx1"/>
                </a:solidFill>
                <a:latin typeface="宋体" panose="02010600030101010101" pitchFamily="2" charset="-122"/>
                <a:ea typeface="宋体" panose="02010600030101010101" pitchFamily="2" charset="-122"/>
              </a:rPr>
            </a:br>
            <a:r>
              <a:rPr lang="en-US" altLang="x-none" sz="2000" dirty="0" smtClean="0">
                <a:solidFill>
                  <a:schemeClr val="tx1"/>
                </a:solidFill>
                <a:latin typeface="宋体" panose="02010600030101010101" pitchFamily="2" charset="-122"/>
                <a:ea typeface="宋体" panose="02010600030101010101" pitchFamily="2" charset="-122"/>
                <a:sym typeface="+mn-ea"/>
              </a:rPr>
              <a:t>1977</a:t>
            </a:r>
            <a:r>
              <a:rPr lang="zh-CN" altLang="en-US" sz="2000" dirty="0" smtClean="0">
                <a:solidFill>
                  <a:schemeClr val="tx1"/>
                </a:solidFill>
                <a:latin typeface="宋体" panose="02010600030101010101" pitchFamily="2" charset="-122"/>
                <a:ea typeface="宋体" panose="02010600030101010101" pitchFamily="2" charset="-122"/>
                <a:sym typeface="+mn-ea"/>
              </a:rPr>
              <a:t>年</a:t>
            </a:r>
            <a:r>
              <a:rPr lang="en-US" altLang="zh-CN" sz="2000" dirty="0" smtClean="0">
                <a:solidFill>
                  <a:schemeClr val="tx1"/>
                </a:solidFill>
                <a:latin typeface="宋体" panose="02010600030101010101" pitchFamily="2" charset="-122"/>
                <a:ea typeface="宋体" panose="02010600030101010101" pitchFamily="2" charset="-122"/>
                <a:sym typeface="+mn-ea"/>
              </a:rPr>
              <a:t> </a:t>
            </a:r>
            <a:r>
              <a:rPr lang="zh-CN" altLang="en-US" sz="2000" dirty="0" smtClean="0">
                <a:solidFill>
                  <a:schemeClr val="tx1"/>
                </a:solidFill>
                <a:latin typeface="宋体" panose="02010600030101010101" pitchFamily="2" charset="-122"/>
                <a:ea typeface="宋体" panose="02010600030101010101" pitchFamily="2" charset="-122"/>
                <a:sym typeface="+mn-ea"/>
              </a:rPr>
              <a:t>计算机科学学士学位</a:t>
            </a:r>
            <a:br>
              <a:rPr lang="en-US" altLang="zh-CN" sz="2000" dirty="0" smtClean="0">
                <a:solidFill>
                  <a:schemeClr val="tx1"/>
                </a:solidFill>
                <a:latin typeface="宋体" panose="02010600030101010101" pitchFamily="2" charset="-122"/>
                <a:ea typeface="宋体" panose="02010600030101010101" pitchFamily="2" charset="-122"/>
                <a:sym typeface="+mn-ea"/>
              </a:rPr>
            </a:br>
            <a:r>
              <a:rPr lang="en-US" altLang="x-none" sz="2000" dirty="0" smtClean="0">
                <a:solidFill>
                  <a:schemeClr val="tx1"/>
                </a:solidFill>
                <a:latin typeface="宋体" panose="02010600030101010101" pitchFamily="2" charset="-122"/>
                <a:ea typeface="宋体" panose="02010600030101010101" pitchFamily="2" charset="-122"/>
                <a:sym typeface="+mn-ea"/>
              </a:rPr>
              <a:t>1983</a:t>
            </a:r>
            <a:r>
              <a:rPr lang="zh-CN" altLang="en-US" sz="2000" dirty="0" smtClean="0">
                <a:solidFill>
                  <a:schemeClr val="tx1"/>
                </a:solidFill>
                <a:latin typeface="宋体" panose="02010600030101010101" pitchFamily="2" charset="-122"/>
                <a:ea typeface="宋体" panose="02010600030101010101" pitchFamily="2" charset="-122"/>
                <a:sym typeface="+mn-ea"/>
              </a:rPr>
              <a:t>年 计算机科学博士学位</a:t>
            </a:r>
            <a:br>
              <a:rPr lang="en-US" altLang="zh-CN" sz="2000" dirty="0" smtClean="0">
                <a:solidFill>
                  <a:schemeClr val="tx1"/>
                </a:solidFill>
                <a:latin typeface="宋体" panose="02010600030101010101" pitchFamily="2" charset="-122"/>
                <a:ea typeface="宋体" panose="02010600030101010101" pitchFamily="2" charset="-122"/>
                <a:sym typeface="+mn-ea"/>
              </a:rPr>
            </a:br>
            <a:r>
              <a:rPr lang="en-US" altLang="x-none" sz="2000" dirty="0" smtClean="0">
                <a:solidFill>
                  <a:schemeClr val="tx1"/>
                </a:solidFill>
                <a:latin typeface="宋体" panose="02010600030101010101" pitchFamily="2" charset="-122"/>
                <a:ea typeface="宋体" panose="02010600030101010101" pitchFamily="2" charset="-122"/>
                <a:sym typeface="+mn-ea"/>
              </a:rPr>
              <a:t>1990</a:t>
            </a:r>
            <a:r>
              <a:rPr lang="zh-CN" altLang="en-US" sz="2000" dirty="0" smtClean="0">
                <a:solidFill>
                  <a:schemeClr val="tx1"/>
                </a:solidFill>
                <a:latin typeface="宋体" panose="02010600030101010101" pitchFamily="2" charset="-122"/>
                <a:ea typeface="宋体" panose="02010600030101010101" pitchFamily="2" charset="-122"/>
                <a:sym typeface="+mn-ea"/>
              </a:rPr>
              <a:t>年 在</a:t>
            </a:r>
            <a:r>
              <a:rPr lang="en-US" altLang="x-none" sz="2000" dirty="0" smtClean="0">
                <a:solidFill>
                  <a:schemeClr val="tx1"/>
                </a:solidFill>
                <a:latin typeface="宋体" panose="02010600030101010101" pitchFamily="2" charset="-122"/>
                <a:ea typeface="宋体" panose="02010600030101010101" pitchFamily="2" charset="-122"/>
                <a:sym typeface="+mn-ea"/>
              </a:rPr>
              <a:t>Sun</a:t>
            </a:r>
            <a:r>
              <a:rPr lang="zh-CN" altLang="en-US" sz="2000" dirty="0" smtClean="0">
                <a:solidFill>
                  <a:schemeClr val="tx1"/>
                </a:solidFill>
                <a:latin typeface="宋体" panose="02010600030101010101" pitchFamily="2" charset="-122"/>
                <a:ea typeface="宋体" panose="02010600030101010101" pitchFamily="2" charset="-122"/>
                <a:sym typeface="+mn-ea"/>
              </a:rPr>
              <a:t>公研发一套语言就是</a:t>
            </a:r>
            <a:r>
              <a:rPr lang="en-US" altLang="x-none" sz="2000" dirty="0" smtClean="0">
                <a:solidFill>
                  <a:schemeClr val="tx1"/>
                </a:solidFill>
                <a:latin typeface="宋体" panose="02010600030101010101" pitchFamily="2" charset="-122"/>
                <a:ea typeface="宋体" panose="02010600030101010101" pitchFamily="2" charset="-122"/>
                <a:sym typeface="+mn-ea"/>
              </a:rPr>
              <a:t>Java</a:t>
            </a:r>
            <a:r>
              <a:rPr lang="zh-CN" altLang="en-US" sz="2000" dirty="0" smtClean="0">
                <a:solidFill>
                  <a:schemeClr val="tx1"/>
                </a:solidFill>
                <a:latin typeface="宋体" panose="02010600030101010101" pitchFamily="2" charset="-122"/>
                <a:ea typeface="宋体" panose="02010600030101010101" pitchFamily="2" charset="-122"/>
                <a:sym typeface="+mn-ea"/>
              </a:rPr>
              <a:t>。</a:t>
            </a:r>
            <a:endParaRPr lang="zh-CN" altLang="en-US" sz="2000" dirty="0" smtClean="0">
              <a:solidFill>
                <a:schemeClr val="tx1"/>
              </a:solidFill>
              <a:latin typeface="宋体" panose="02010600030101010101" pitchFamily="2" charset="-122"/>
              <a:ea typeface="宋体" panose="02010600030101010101" pitchFamily="2" charset="-122"/>
              <a:sym typeface="+mn-ea"/>
            </a:endParaRPr>
          </a:p>
        </p:txBody>
      </p:sp>
      <p:pic>
        <p:nvPicPr>
          <p:cNvPr id="7" name="图片 6" descr="6.jpg"/>
          <p:cNvPicPr>
            <a:picLocks noChangeAspect="1"/>
          </p:cNvPicPr>
          <p:nvPr/>
        </p:nvPicPr>
        <p:blipFill>
          <a:blip r:embed="rId1" cstate="print"/>
          <a:stretch>
            <a:fillRect/>
          </a:stretch>
        </p:blipFill>
        <p:spPr>
          <a:xfrm>
            <a:off x="5364088" y="2780928"/>
            <a:ext cx="3276364" cy="3528392"/>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4725</Words>
  <Application>WPS 演示</Application>
  <PresentationFormat>全屏显示(4:3)</PresentationFormat>
  <Paragraphs>485</Paragraphs>
  <Slides>44</Slides>
  <Notes>39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黑体</vt:lpstr>
      <vt:lpstr>Wingdings</vt:lpstr>
      <vt:lpstr>Calibri</vt:lpstr>
      <vt:lpstr>微软雅黑</vt:lpstr>
      <vt:lpstr>Arial Unicode MS</vt:lpstr>
      <vt:lpstr>Segoe UI Light</vt:lpstr>
      <vt:lpstr>Office 主题​​</vt:lpstr>
      <vt:lpstr>初始Java基础</vt:lpstr>
      <vt:lpstr> 擅长：Java电商实战、中国移动互联开发、授课风趣幽默  个人经历：         2017-至今 	上元教育                              资深Java讲师          2016-2017  	中国移动研发中心             Java项目部负责人           2014-2016  	苏州NIIT培训中心              资深Java讲师           2012-2014  	大宇宙信息有限公司         IT事业部  项目经理 </vt:lpstr>
      <vt:lpstr>如此庞大的课程体系  你还在犹豫什么！</vt:lpstr>
      <vt:lpstr>实训阶段要求</vt:lpstr>
      <vt:lpstr>对学员的建议</vt:lpstr>
      <vt:lpstr>开发前奏</vt:lpstr>
      <vt:lpstr>本章内容</vt:lpstr>
      <vt:lpstr>教学目标</vt:lpstr>
      <vt:lpstr> Java语言概述 </vt:lpstr>
      <vt:lpstr>1.2 Java语言发展历史  </vt:lpstr>
      <vt:lpstr>JAVA语言的八大优点</vt:lpstr>
      <vt:lpstr>1.3 Java语言能做什么</vt:lpstr>
      <vt:lpstr>计算机</vt:lpstr>
      <vt:lpstr>计算机软件</vt:lpstr>
      <vt:lpstr>计算机语言	</vt:lpstr>
      <vt:lpstr>人机交互	</vt:lpstr>
      <vt:lpstr>键盘功能键介绍</vt:lpstr>
      <vt:lpstr>键盘快捷键介绍	</vt:lpstr>
      <vt:lpstr>常用DOS命令</vt:lpstr>
      <vt:lpstr>常用DOS命令</vt:lpstr>
      <vt:lpstr>常用命令</vt:lpstr>
      <vt:lpstr>字节</vt:lpstr>
      <vt:lpstr>二进制 </vt:lpstr>
      <vt:lpstr>进制转换 </vt:lpstr>
      <vt:lpstr>Java语言平台版本</vt:lpstr>
      <vt:lpstr>Java语言平台版本</vt:lpstr>
      <vt:lpstr>人生中第一个Java程序</vt:lpstr>
      <vt:lpstr>前期准备工作1</vt:lpstr>
      <vt:lpstr>前期准备工作2</vt:lpstr>
      <vt:lpstr>环境变量配置:</vt:lpstr>
      <vt:lpstr>环境变量配置:</vt:lpstr>
      <vt:lpstr>环境变量配置:</vt:lpstr>
      <vt:lpstr>环境变量配置:</vt:lpstr>
      <vt:lpstr>测试环境代码</vt:lpstr>
      <vt:lpstr>人生中第一个Java程序</vt:lpstr>
      <vt:lpstr>人生中第一个Java程序</vt:lpstr>
      <vt:lpstr>Java为什么可以跨平台</vt:lpstr>
      <vt:lpstr>JVM、JRE、JDK三者之间是什么关系？</vt:lpstr>
      <vt:lpstr>人生中第一个Java程序</vt:lpstr>
      <vt:lpstr>编译Java源文件</vt:lpstr>
      <vt:lpstr>入门程序说明</vt:lpstr>
      <vt:lpstr>关键字keywords</vt:lpstr>
      <vt:lpstr>标识符 </vt:lpstr>
      <vt:lpstr>Thanks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418</cp:revision>
  <dcterms:created xsi:type="dcterms:W3CDTF">2018-11-22T07:00:00Z</dcterms:created>
  <dcterms:modified xsi:type="dcterms:W3CDTF">2020-06-01T06:42:15Z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